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0160000" cy="7620000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6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8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6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1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4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5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2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1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4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8E02-430C-4495-A146-F20C8ABB15E7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B692-D3BB-462F-BC71-ECA2102E8D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226"/>
            <a:ext cx="952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Business in the Real World - LO to be able to explain the Business in real world keywords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0100" y="1104900"/>
            <a:ext cx="144802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dirty="0">
              <a:solidFill>
                <a:srgbClr val="7030A0"/>
              </a:solidFill>
              <a:latin typeface="Comic Sans MS - 16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6700" y="444500"/>
            <a:ext cx="93256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Comic Sans MS - 16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8800" y="838200"/>
            <a:ext cx="291706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dirty="0">
              <a:solidFill>
                <a:srgbClr val="7030A0"/>
              </a:solidFill>
              <a:latin typeface="Comic Sans MS - 16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8200" y="1435100"/>
            <a:ext cx="1879295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1200" dirty="0">
              <a:solidFill>
                <a:srgbClr val="7030A0"/>
              </a:solidFill>
              <a:latin typeface="Comic Sans MS - 16"/>
            </a:endParaRP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98F1B477-8AF8-4115-94D6-200DD2B3F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47157"/>
              </p:ext>
            </p:extLst>
          </p:nvPr>
        </p:nvGraphicFramePr>
        <p:xfrm>
          <a:off x="95248" y="952150"/>
          <a:ext cx="9969504" cy="621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4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952076518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3119557472"/>
                    </a:ext>
                  </a:extLst>
                </a:gridCol>
              </a:tblGrid>
              <a:tr h="371778">
                <a:tc>
                  <a:txBody>
                    <a:bodyPr/>
                    <a:lstStyle/>
                    <a:p>
                      <a:endParaRPr lang="en-GB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49610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primary industry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secondary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liability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service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external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dividend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market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owners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growth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not-for-profit organisation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entrepreneur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demand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local community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economies of scale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consumer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tertiary industry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private limited company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plc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sole trader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survival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organic/internal growth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customer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share holders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shareholder value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limited liability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partnerships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aim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External Growth M/T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76023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new share issue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profit maximisation - 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needs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wants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Stakeholder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solidFill>
                            <a:srgbClr val="7030A0"/>
                          </a:solidFill>
                          <a:latin typeface="+mj-lt"/>
                        </a:rPr>
                        <a:t>i</a:t>
                      </a: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/e, objectives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objective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  <a:tr h="7191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gap in the market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USP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diseconomies of scale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integration - takeover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share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social objectives 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5748"/>
                  </a:ext>
                </a:extLst>
              </a:tr>
              <a:tr h="911523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goods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expansion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risk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enterprise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technical economies of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integration - merger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4788"/>
                  </a:ext>
                </a:extLst>
              </a:tr>
              <a:tr h="70569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service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opportunity cost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business plan</a:t>
                      </a:r>
                    </a:p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location - L,RM,M,C,C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5368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468B512-ABF3-4A98-8A22-E0B9C3780BF5}"/>
              </a:ext>
            </a:extLst>
          </p:cNvPr>
          <p:cNvSpPr/>
          <p:nvPr/>
        </p:nvSpPr>
        <p:spPr>
          <a:xfrm>
            <a:off x="190496" y="236310"/>
            <a:ext cx="770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 - 16"/>
              </a:rPr>
              <a:t>3 = excellent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- 16"/>
              </a:rPr>
              <a:t>2 = ok 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 - 16"/>
              </a:rPr>
              <a:t>1 = I don’t know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3D3CB6-7F11-4241-943A-DF4E48C85382}"/>
              </a:ext>
            </a:extLst>
          </p:cNvPr>
          <p:cNvSpPr/>
          <p:nvPr/>
        </p:nvSpPr>
        <p:spPr>
          <a:xfrm>
            <a:off x="6041745" y="6515100"/>
            <a:ext cx="2379518" cy="831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150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0A97EE-57BD-4803-90A9-1CFC67047FF0}"/>
              </a:ext>
            </a:extLst>
          </p:cNvPr>
          <p:cNvSpPr/>
          <p:nvPr/>
        </p:nvSpPr>
        <p:spPr>
          <a:xfrm>
            <a:off x="8568115" y="6518932"/>
            <a:ext cx="1357745" cy="831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5688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77800"/>
            <a:ext cx="823335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Influences on Business - LO - To be able to explain the influences of businesses keywords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376685D-62DD-4B2A-951B-6B1F11433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05692"/>
              </p:ext>
            </p:extLst>
          </p:nvPr>
        </p:nvGraphicFramePr>
        <p:xfrm>
          <a:off x="367205" y="1136178"/>
          <a:ext cx="8926826" cy="533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22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2002137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550527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670956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746225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475259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</a:tblGrid>
              <a:tr h="42352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62588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Air</a:t>
                      </a:r>
                      <a:r>
                        <a:rPr lang="en-GB" sz="1400" baseline="0" dirty="0">
                          <a:solidFill>
                            <a:srgbClr val="7030A0"/>
                          </a:solidFill>
                        </a:rPr>
                        <a:t> Pollution</a:t>
                      </a:r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Health and Safety at Work Act 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Disposal of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Ethics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Level of employment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Employment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Noise Pollution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Sustainability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Exchange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SPICED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M-Commerce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E-Commerce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Proximity to the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56944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Raw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Scarce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Trade</a:t>
                      </a:r>
                      <a:r>
                        <a:rPr lang="en-GB" sz="1400" baseline="0" dirty="0">
                          <a:solidFill>
                            <a:srgbClr val="7030A0"/>
                          </a:solidFill>
                        </a:rPr>
                        <a:t> Descriptions</a:t>
                      </a:r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Traffic Congestion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743119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Equality Act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Consumer Rights</a:t>
                      </a:r>
                      <a:r>
                        <a:rPr lang="en-GB" sz="1400" baseline="0" dirty="0">
                          <a:solidFill>
                            <a:srgbClr val="7030A0"/>
                          </a:solidFill>
                        </a:rPr>
                        <a:t> Act</a:t>
                      </a:r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Globalisation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Interest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  <a:tr h="819248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Ethical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Consumer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Global Warming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National Minimum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National Living Wage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5748"/>
                  </a:ext>
                </a:extLst>
              </a:tr>
              <a:tr h="542577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Web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Consumer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Income</a:t>
                      </a:r>
                      <a:r>
                        <a:rPr lang="en-GB" sz="1400" baseline="0" dirty="0">
                          <a:solidFill>
                            <a:srgbClr val="7030A0"/>
                          </a:solidFill>
                        </a:rPr>
                        <a:t> elastic products</a:t>
                      </a:r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Overdraft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47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E0E8FC5-FDC2-416F-B063-EA4097762C76}"/>
              </a:ext>
            </a:extLst>
          </p:cNvPr>
          <p:cNvSpPr/>
          <p:nvPr/>
        </p:nvSpPr>
        <p:spPr>
          <a:xfrm>
            <a:off x="367205" y="6626539"/>
            <a:ext cx="2379518" cy="831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105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F3369-01EA-45C6-89E9-B174937AD0B0}"/>
              </a:ext>
            </a:extLst>
          </p:cNvPr>
          <p:cNvSpPr/>
          <p:nvPr/>
        </p:nvSpPr>
        <p:spPr>
          <a:xfrm>
            <a:off x="6914513" y="6626539"/>
            <a:ext cx="2379518" cy="831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6978B-80FA-4F42-A1FA-29A64EC1D259}"/>
              </a:ext>
            </a:extLst>
          </p:cNvPr>
          <p:cNvSpPr/>
          <p:nvPr/>
        </p:nvSpPr>
        <p:spPr>
          <a:xfrm>
            <a:off x="1229013" y="610822"/>
            <a:ext cx="770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 - 16"/>
              </a:rPr>
              <a:t>3 = excellent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	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- 16"/>
              </a:rPr>
              <a:t>2 = ok 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 - 16"/>
              </a:rPr>
              <a:t>1 = I don’t know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11" y="130611"/>
            <a:ext cx="7442784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Business operations - LO To be able to explain the business operations keywords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6E0B7B42-4609-4EC2-8B1B-DFFA7BBD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49880"/>
              </p:ext>
            </p:extLst>
          </p:nvPr>
        </p:nvGraphicFramePr>
        <p:xfrm>
          <a:off x="493047" y="1183366"/>
          <a:ext cx="8926826" cy="407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22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2002137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550527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670956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746225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475259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</a:tblGrid>
              <a:tr h="42352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62588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Brand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Productivity – worker, machine, factory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Buffer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Just in Time (JIT)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Procurement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Customer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Purchasing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Flow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TQM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Lean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Outsourcing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Customer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56944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Customer Loyalty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Just in Case (JIC)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Job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743119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Factors of Production – L,L,C,E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Telesales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Post-Sales Servicing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Trade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Purchasing Economies of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56D567B-274A-4772-B416-EE021EA9170D}"/>
              </a:ext>
            </a:extLst>
          </p:cNvPr>
          <p:cNvSpPr/>
          <p:nvPr/>
        </p:nvSpPr>
        <p:spPr>
          <a:xfrm>
            <a:off x="595168" y="610822"/>
            <a:ext cx="770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 - 16"/>
              </a:rPr>
              <a:t>3 = excellent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	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- 16"/>
              </a:rPr>
              <a:t>2 = ok 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 - 16"/>
              </a:rPr>
              <a:t>1 = I don’t know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D5289-0B48-44E5-B950-065D2E608BEC}"/>
              </a:ext>
            </a:extLst>
          </p:cNvPr>
          <p:cNvSpPr/>
          <p:nvPr/>
        </p:nvSpPr>
        <p:spPr>
          <a:xfrm>
            <a:off x="367205" y="6436635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E3B8B-B949-444D-919B-8C8F10026321}"/>
              </a:ext>
            </a:extLst>
          </p:cNvPr>
          <p:cNvSpPr/>
          <p:nvPr/>
        </p:nvSpPr>
        <p:spPr>
          <a:xfrm>
            <a:off x="6914513" y="6436635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7494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104"/>
            <a:ext cx="723879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Human Resources - LO - To be able to explain the human resources keywords 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BB946A6-927B-4015-A54F-B5B11A53C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24243"/>
              </p:ext>
            </p:extLst>
          </p:nvPr>
        </p:nvGraphicFramePr>
        <p:xfrm>
          <a:off x="95248" y="673331"/>
          <a:ext cx="9969504" cy="584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4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  <a:gridCol w="1192212">
                  <a:extLst>
                    <a:ext uri="{9D8B030D-6E8A-4147-A177-3AD203B41FA5}">
                      <a16:colId xmlns:a16="http://schemas.microsoft.com/office/drawing/2014/main" val="952076518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3119557472"/>
                    </a:ext>
                  </a:extLst>
                </a:gridCol>
              </a:tblGrid>
              <a:tr h="385383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56951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  <a:latin typeface="+mj-lt"/>
                        </a:rPr>
                        <a:t>styles of management</a:t>
                      </a:r>
                    </a:p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Authoritarian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Democratic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Paternalistic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Laissez-faire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Organisational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Contract of employment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42529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Tall Organisational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Flat Organisational Structure</a:t>
                      </a:r>
                    </a:p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Span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Decentralisation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5974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Piece Rate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Time Rate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Commission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Profit-sharing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Decentralisation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Recruitment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28846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Centralisation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National Living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National Minimum Wage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Job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Job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Person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Chain of Command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67619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Shortlisting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Recruitment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Job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Psychometric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Assessment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Job Share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  <a:tr h="7454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Directors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Supervisors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Operatives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Delayering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Staff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5748"/>
                  </a:ext>
                </a:extLst>
              </a:tr>
              <a:tr h="493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Appraisal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Hierarchy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Off-the-job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On-the-job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Permanent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4788"/>
                  </a:ext>
                </a:extLst>
              </a:tr>
              <a:tr h="38538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Motivation – financial and non-financial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Fringe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Delegation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Zero-hours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Full-time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Part-time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Temporary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536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65F16A-97CA-4733-9FA3-1A470E5B3F08}"/>
              </a:ext>
            </a:extLst>
          </p:cNvPr>
          <p:cNvSpPr/>
          <p:nvPr/>
        </p:nvSpPr>
        <p:spPr>
          <a:xfrm>
            <a:off x="95248" y="303999"/>
            <a:ext cx="770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 - 16"/>
              </a:rPr>
              <a:t>3 = excellent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	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- 16"/>
              </a:rPr>
              <a:t>2 = ok 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 - 16"/>
              </a:rPr>
              <a:t>1 = I don’t know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545E69-F5CA-45D0-9675-7AC20E641520}"/>
              </a:ext>
            </a:extLst>
          </p:cNvPr>
          <p:cNvSpPr/>
          <p:nvPr/>
        </p:nvSpPr>
        <p:spPr>
          <a:xfrm>
            <a:off x="751718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6EF905-CC41-46CC-B478-C4BE7763368E}"/>
              </a:ext>
            </a:extLst>
          </p:cNvPr>
          <p:cNvSpPr/>
          <p:nvPr/>
        </p:nvSpPr>
        <p:spPr>
          <a:xfrm>
            <a:off x="36720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168</a:t>
            </a:r>
          </a:p>
        </p:txBody>
      </p:sp>
    </p:spTree>
    <p:extLst>
      <p:ext uri="{BB962C8B-B14F-4D97-AF65-F5344CB8AC3E}">
        <p14:creationId xmlns:p14="http://schemas.microsoft.com/office/powerpoint/2010/main" val="133199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50800"/>
            <a:ext cx="986315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Marketing - the coordination of activities that ensure that customers get what they want , in the amounts they</a:t>
            </a:r>
          </a:p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want, when they want it and at a price that suits them</a:t>
            </a:r>
          </a:p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LO - To be able to explain the marketing keywords  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76685D-62DD-4B2A-951B-6B1F11433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94814"/>
              </p:ext>
            </p:extLst>
          </p:nvPr>
        </p:nvGraphicFramePr>
        <p:xfrm>
          <a:off x="486872" y="1128461"/>
          <a:ext cx="8926826" cy="5331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22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2002137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550527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670956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746225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475259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</a:tblGrid>
              <a:tr h="42352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62588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Advertising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Boston Matrix</a:t>
                      </a:r>
                    </a:p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(D,S,QM,CC)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Cost-plus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Primary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Point of Sale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Market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Channels of Distribution</a:t>
                      </a:r>
                    </a:p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(M,W,R,C)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Target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Focus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Marketing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Price Skimming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Competitive Pricing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Extension Strategies</a:t>
                      </a:r>
                    </a:p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(NM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Loss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56944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Price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Word of 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Segmentation (LAGIT)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 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743119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 Life Cycle</a:t>
                      </a:r>
                    </a:p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(DIGMD)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Product Recalls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Quantitative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Qualitative </a:t>
                      </a:r>
                    </a:p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  <a:tr h="819248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Retailer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Secondary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Wholesaler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E-Commence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Sales Promotion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5748"/>
                  </a:ext>
                </a:extLst>
              </a:tr>
              <a:tr h="542577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Question 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Cash-cow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Marketing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478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D12F53A-750C-4C62-A37B-080FC4DF2711}"/>
              </a:ext>
            </a:extLst>
          </p:cNvPr>
          <p:cNvSpPr/>
          <p:nvPr/>
        </p:nvSpPr>
        <p:spPr>
          <a:xfrm>
            <a:off x="751718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7B347-1B38-495C-A481-C3B20679091F}"/>
              </a:ext>
            </a:extLst>
          </p:cNvPr>
          <p:cNvSpPr/>
          <p:nvPr/>
        </p:nvSpPr>
        <p:spPr>
          <a:xfrm>
            <a:off x="36720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105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5C5E2F-E24F-4BA0-B748-2EF9B705EDA0}"/>
              </a:ext>
            </a:extLst>
          </p:cNvPr>
          <p:cNvSpPr/>
          <p:nvPr/>
        </p:nvSpPr>
        <p:spPr>
          <a:xfrm>
            <a:off x="139700" y="697131"/>
            <a:ext cx="770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Arial - 16"/>
              </a:rPr>
              <a:t>3 = excellent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	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- 16"/>
              </a:rPr>
              <a:t>2 = ok </a:t>
            </a:r>
            <a:r>
              <a:rPr lang="en-GB" dirty="0">
                <a:solidFill>
                  <a:srgbClr val="7030A0"/>
                </a:solidFill>
                <a:latin typeface="Arial - 16"/>
              </a:rPr>
              <a:t>	</a:t>
            </a:r>
            <a:r>
              <a:rPr lang="en-GB" dirty="0">
                <a:solidFill>
                  <a:srgbClr val="FF0000"/>
                </a:solidFill>
                <a:latin typeface="Arial - 16"/>
              </a:rPr>
              <a:t>1 = I don’t know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7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5064"/>
            <a:ext cx="823335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 - 16"/>
              </a:rPr>
              <a:t>Finance - To be able to explain the finance keywords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376685D-62DD-4B2A-951B-6B1F11433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93096"/>
              </p:ext>
            </p:extLst>
          </p:nvPr>
        </p:nvGraphicFramePr>
        <p:xfrm>
          <a:off x="76200" y="382063"/>
          <a:ext cx="8926826" cy="599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22">
                  <a:extLst>
                    <a:ext uri="{9D8B030D-6E8A-4147-A177-3AD203B41FA5}">
                      <a16:colId xmlns:a16="http://schemas.microsoft.com/office/drawing/2014/main" val="3474413607"/>
                    </a:ext>
                  </a:extLst>
                </a:gridCol>
                <a:gridCol w="2002137">
                  <a:extLst>
                    <a:ext uri="{9D8B030D-6E8A-4147-A177-3AD203B41FA5}">
                      <a16:colId xmlns:a16="http://schemas.microsoft.com/office/drawing/2014/main" val="4084140952"/>
                    </a:ext>
                  </a:extLst>
                </a:gridCol>
                <a:gridCol w="1550527">
                  <a:extLst>
                    <a:ext uri="{9D8B030D-6E8A-4147-A177-3AD203B41FA5}">
                      <a16:colId xmlns:a16="http://schemas.microsoft.com/office/drawing/2014/main" val="164917447"/>
                    </a:ext>
                  </a:extLst>
                </a:gridCol>
                <a:gridCol w="1670956">
                  <a:extLst>
                    <a:ext uri="{9D8B030D-6E8A-4147-A177-3AD203B41FA5}">
                      <a16:colId xmlns:a16="http://schemas.microsoft.com/office/drawing/2014/main" val="4226866129"/>
                    </a:ext>
                  </a:extLst>
                </a:gridCol>
                <a:gridCol w="1746225">
                  <a:extLst>
                    <a:ext uri="{9D8B030D-6E8A-4147-A177-3AD203B41FA5}">
                      <a16:colId xmlns:a16="http://schemas.microsoft.com/office/drawing/2014/main" val="2720593737"/>
                    </a:ext>
                  </a:extLst>
                </a:gridCol>
                <a:gridCol w="1475259">
                  <a:extLst>
                    <a:ext uri="{9D8B030D-6E8A-4147-A177-3AD203B41FA5}">
                      <a16:colId xmlns:a16="http://schemas.microsoft.com/office/drawing/2014/main" val="81896854"/>
                    </a:ext>
                  </a:extLst>
                </a:gridCol>
              </a:tblGrid>
              <a:tr h="42352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7030A0"/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1473"/>
                  </a:ext>
                </a:extLst>
              </a:tr>
              <a:tr h="625881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Current 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Income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Unit cost = TC/Q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737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Opening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Breakeven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Debtor/Receivables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Raising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18316"/>
                  </a:ext>
                </a:extLst>
              </a:tr>
              <a:tr h="803916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Mortgage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Closing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Margin of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Creditor/Payables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Retained 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34775"/>
                  </a:ext>
                </a:extLst>
              </a:tr>
              <a:tr h="569441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Average Rate of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External Sources of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Long-term 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90415"/>
                  </a:ext>
                </a:extLst>
              </a:tr>
              <a:tr h="743119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Government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 Inflow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Overdraft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Fixed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Sources of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0214"/>
                  </a:ext>
                </a:extLst>
              </a:tr>
              <a:tr h="819248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Breakeven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 Outflow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 Flow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Variable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Statement of Financial Position/ Balance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5748"/>
                  </a:ext>
                </a:extLst>
              </a:tr>
              <a:tr h="542577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Hire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Net Cash Flow</a:t>
                      </a:r>
                    </a:p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Cash Flow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Total Costs = FC + VC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94788"/>
                  </a:ext>
                </a:extLst>
              </a:tr>
              <a:tr h="542577"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Fixed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7030A0"/>
                          </a:solidFill>
                        </a:rPr>
                        <a:t>Current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0964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D1C6248-6D6C-4E66-9A27-E91DE4CC09A6}"/>
              </a:ext>
            </a:extLst>
          </p:cNvPr>
          <p:cNvSpPr/>
          <p:nvPr/>
        </p:nvSpPr>
        <p:spPr>
          <a:xfrm>
            <a:off x="751718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F7E57-7EB4-42CC-856A-45AF80EF743D}"/>
              </a:ext>
            </a:extLst>
          </p:cNvPr>
          <p:cNvSpPr/>
          <p:nvPr/>
        </p:nvSpPr>
        <p:spPr>
          <a:xfrm>
            <a:off x="367205" y="6522081"/>
            <a:ext cx="2379518" cy="10211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Total/ 111</a:t>
            </a:r>
          </a:p>
        </p:txBody>
      </p:sp>
    </p:spTree>
    <p:extLst>
      <p:ext uri="{BB962C8B-B14F-4D97-AF65-F5344CB8AC3E}">
        <p14:creationId xmlns:p14="http://schemas.microsoft.com/office/powerpoint/2010/main" val="134093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814</Words>
  <Application>Microsoft Office PowerPoint</Application>
  <PresentationFormat>Custom</PresentationFormat>
  <Paragraphs>347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Arial - 16</vt:lpstr>
      <vt:lpstr>Comic Sans MS - 16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Chalmers</dc:creator>
  <cp:lastModifiedBy>A.Chalmers</cp:lastModifiedBy>
  <cp:revision>38</cp:revision>
  <cp:lastPrinted>2023-01-16T12:51:16Z</cp:lastPrinted>
  <dcterms:created xsi:type="dcterms:W3CDTF">2019-06-07T13:23:37Z</dcterms:created>
  <dcterms:modified xsi:type="dcterms:W3CDTF">2023-01-18T10:14:26Z</dcterms:modified>
</cp:coreProperties>
</file>