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</p:sldMasterIdLst>
  <p:notesMasterIdLst>
    <p:notesMasterId r:id="rId27"/>
  </p:notesMasterIdLst>
  <p:sldIdLst>
    <p:sldId id="257" r:id="rId9"/>
    <p:sldId id="256" r:id="rId10"/>
    <p:sldId id="263" r:id="rId11"/>
    <p:sldId id="264" r:id="rId12"/>
    <p:sldId id="265" r:id="rId13"/>
    <p:sldId id="267" r:id="rId14"/>
    <p:sldId id="258" r:id="rId15"/>
    <p:sldId id="260" r:id="rId16"/>
    <p:sldId id="276" r:id="rId17"/>
    <p:sldId id="277" r:id="rId18"/>
    <p:sldId id="273" r:id="rId19"/>
    <p:sldId id="275" r:id="rId20"/>
    <p:sldId id="261" r:id="rId21"/>
    <p:sldId id="269" r:id="rId22"/>
    <p:sldId id="268" r:id="rId23"/>
    <p:sldId id="262" r:id="rId24"/>
    <p:sldId id="279" r:id="rId25"/>
    <p:sldId id="278" r:id="rId26"/>
  </p:sldIdLst>
  <p:sldSz cx="9904413" cy="6948488"/>
  <p:notesSz cx="6797675" cy="9928225"/>
  <p:defaultTextStyle>
    <a:defPPr>
      <a:defRPr lang="en-US"/>
    </a:defPPr>
    <a:lvl1pPr marL="0" algn="l" defTabSz="96295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1477" algn="l" defTabSz="96295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2955" algn="l" defTabSz="96295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4432" algn="l" defTabSz="96295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5909" algn="l" defTabSz="96295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07387" algn="l" defTabSz="96295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88864" algn="l" defTabSz="96295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70341" algn="l" defTabSz="96295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51819" algn="l" defTabSz="96295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9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22" autoAdjust="0"/>
  </p:normalViewPr>
  <p:slideViewPr>
    <p:cSldViewPr>
      <p:cViewPr varScale="1">
        <p:scale>
          <a:sx n="83" d="100"/>
          <a:sy n="83" d="100"/>
        </p:scale>
        <p:origin x="1181" y="77"/>
      </p:cViewPr>
      <p:guideLst>
        <p:guide orient="horz" pos="218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E526B-E818-4844-8B9B-D77AB95AEACA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46125" y="744538"/>
            <a:ext cx="53054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19A28-AFD0-4062-BA0C-6D22853655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502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147E2226-CEDD-4C64-9973-4FC50B998A75}" type="slidenum">
              <a:rPr lang="en-GB" altLang="en-US">
                <a:solidFill>
                  <a:prstClr val="black"/>
                </a:solidFill>
              </a:rPr>
              <a:pPr/>
              <a:t>1</a:t>
            </a:fld>
            <a:endParaRPr lang="en-GB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5364" name="Slide Number Placeholder 3"/>
          <p:cNvSpPr txBox="1">
            <a:spLocks noGrp="1"/>
          </p:cNvSpPr>
          <p:nvPr/>
        </p:nvSpPr>
        <p:spPr bwMode="auto">
          <a:xfrm>
            <a:off x="3850445" y="9430092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00" tIns="45300" rIns="90600" bIns="4530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defTabSz="906000" eaLnBrk="1" fontAlgn="base" hangingPunct="1">
              <a:spcBef>
                <a:spcPct val="0"/>
              </a:spcBef>
              <a:spcAft>
                <a:spcPct val="0"/>
              </a:spcAft>
            </a:pPr>
            <a:fld id="{97345C4E-BE67-4B00-A056-7B55DD59E02C}" type="slidenum">
              <a:rPr lang="en-GB" altLang="en-US" sz="1200">
                <a:solidFill>
                  <a:prstClr val="black"/>
                </a:solidFill>
                <a:latin typeface="Calibri" pitchFamily="34" charset="0"/>
              </a:rPr>
              <a:pPr algn="r" defTabSz="906000"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 altLang="en-US" sz="1200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BDB517-881D-437C-8116-C36FE9F8590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629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20240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3316" name="Slide Number Placeholder 3"/>
          <p:cNvSpPr txBox="1">
            <a:spLocks noGrp="1"/>
          </p:cNvSpPr>
          <p:nvPr/>
        </p:nvSpPr>
        <p:spPr bwMode="auto">
          <a:xfrm>
            <a:off x="3850069" y="9502616"/>
            <a:ext cx="2945984" cy="499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13" tIns="46557" rIns="93113" bIns="46557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6295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EB5789-447D-4D82-9EA9-34A97CDDBF42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6295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91902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850069" y="9502616"/>
            <a:ext cx="2945984" cy="499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13" tIns="46557" rIns="93113" bIns="46557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3113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866121-970A-4A3A-94A2-B417F6834CA2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113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320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AB3596-AA11-4DB3-BB23-FE36C3769261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629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2262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7172" name="Slide Number Placeholder 3"/>
          <p:cNvSpPr txBox="1">
            <a:spLocks noGrp="1"/>
          </p:cNvSpPr>
          <p:nvPr/>
        </p:nvSpPr>
        <p:spPr bwMode="auto">
          <a:xfrm>
            <a:off x="3765550" y="9283700"/>
            <a:ext cx="28813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928DBCB-F430-49AD-BFA6-F4EE380048DF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73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00" name="Slide Number Placeholder 3"/>
          <p:cNvSpPr txBox="1">
            <a:spLocks noGrp="1"/>
          </p:cNvSpPr>
          <p:nvPr/>
        </p:nvSpPr>
        <p:spPr bwMode="auto">
          <a:xfrm>
            <a:off x="3850068" y="9429960"/>
            <a:ext cx="2945984" cy="496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95AEEC-7CCA-49CC-9E1B-D1D7699B6B99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452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00" name="Slide Number Placeholder 3"/>
          <p:cNvSpPr txBox="1">
            <a:spLocks noGrp="1"/>
          </p:cNvSpPr>
          <p:nvPr/>
        </p:nvSpPr>
        <p:spPr bwMode="auto">
          <a:xfrm>
            <a:off x="3850068" y="9429960"/>
            <a:ext cx="2945984" cy="496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95AEEC-7CCA-49CC-9E1B-D1D7699B6B99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105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00" name="Slide Number Placeholder 3"/>
          <p:cNvSpPr txBox="1">
            <a:spLocks noGrp="1"/>
          </p:cNvSpPr>
          <p:nvPr/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defTabSz="914400" eaLnBrk="1" fontAlgn="base" hangingPunct="1">
              <a:spcBef>
                <a:spcPct val="0"/>
              </a:spcBef>
              <a:spcAft>
                <a:spcPct val="0"/>
              </a:spcAft>
            </a:pPr>
            <a:fld id="{1BD9FC96-A1B3-48F2-B030-49896317B288}" type="slidenum">
              <a:rPr lang="en-GB" altLang="en-US" smtClean="0">
                <a:solidFill>
                  <a:prstClr val="black"/>
                </a:solidFill>
                <a:cs typeface="Arial" charset="0"/>
              </a:rPr>
              <a:pPr algn="r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 altLang="en-US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00" name="Slide Number Placeholder 3"/>
          <p:cNvSpPr txBox="1">
            <a:spLocks noGrp="1"/>
          </p:cNvSpPr>
          <p:nvPr/>
        </p:nvSpPr>
        <p:spPr bwMode="auto">
          <a:xfrm>
            <a:off x="3850068" y="9429960"/>
            <a:ext cx="2945984" cy="496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95AEEC-7CCA-49CC-9E1B-D1D7699B6B99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340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00" name="Slide Number Placeholder 3"/>
          <p:cNvSpPr txBox="1">
            <a:spLocks noGrp="1"/>
          </p:cNvSpPr>
          <p:nvPr/>
        </p:nvSpPr>
        <p:spPr bwMode="auto">
          <a:xfrm>
            <a:off x="3850068" y="9429960"/>
            <a:ext cx="2945984" cy="496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95AEEC-7CCA-49CC-9E1B-D1D7699B6B99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8756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5364" name="Slide Number Placeholder 3"/>
          <p:cNvSpPr txBox="1">
            <a:spLocks noGrp="1"/>
          </p:cNvSpPr>
          <p:nvPr/>
        </p:nvSpPr>
        <p:spPr bwMode="auto">
          <a:xfrm>
            <a:off x="3850445" y="9430092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00" tIns="45300" rIns="90600" bIns="4530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06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345C4E-BE67-4B00-A056-7B55DD59E02C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060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787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839" y="2158551"/>
            <a:ext cx="8418751" cy="14894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670" y="3937490"/>
            <a:ext cx="6933089" cy="17757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2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4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7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8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70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51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831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28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9091" y="281479"/>
            <a:ext cx="2412482" cy="60075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489" y="281479"/>
            <a:ext cx="7077528" cy="60075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499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837" y="2130439"/>
            <a:ext cx="84187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668" y="3886200"/>
            <a:ext cx="69330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BDA0E-3C4A-49D8-9681-32965C19A3F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52E42-F2FF-4D69-AB28-12F961F8EF7F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379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910F4-1031-4B46-B48A-14682B110C90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B517A-3DBF-43C5-B84E-7B3B4DC0FBD3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191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387" y="4406914"/>
            <a:ext cx="84187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387" y="2906722"/>
            <a:ext cx="84187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20448-3844-48A8-AF2D-B3F0F22E93F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EC876-E06A-4428-9A15-A0D2BD31882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71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23" y="2311414"/>
            <a:ext cx="3260203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99" y="2311414"/>
            <a:ext cx="3260203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53C10-8CA2-4D22-84CE-848852919C20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751D1-81F2-43A1-8ADB-5E05679C43FD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968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21" y="274638"/>
            <a:ext cx="89139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228" y="1535113"/>
            <a:ext cx="437616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228" y="2174875"/>
            <a:ext cx="437616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1306" y="1535113"/>
            <a:ext cx="43778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1306" y="2174875"/>
            <a:ext cx="43778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E0C34-65D4-4807-AD5D-F523309E4A3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A8511-0704-4351-AE63-43FAA203968B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15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BB0F2-E0C0-4C93-A60A-CE207546381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BF1F4-2A72-4887-8B38-C66208D2AD6D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5248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E070C-945F-438E-8B54-AC8B1B6C8C7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0C5D2-D13D-4AE9-AC81-EABB26AB36DE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3496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22" y="273050"/>
            <a:ext cx="32584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350" y="273064"/>
            <a:ext cx="553684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222" y="1435114"/>
            <a:ext cx="32584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1B62-19C5-47B1-82D5-18DB5F4FCF8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B947A-DB1A-490D-8CF3-19F1A293812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58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049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334" y="4800600"/>
            <a:ext cx="59426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334" y="612775"/>
            <a:ext cx="5942648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334" y="5367338"/>
            <a:ext cx="59426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A46AA-5CE4-4A3C-8B6E-87FBC0132A9E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A3E01-C1E8-4B9C-8B16-576E09CF911E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2548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7D6E8-5E0F-4367-9EA5-BED09D65DC3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20D45-2CEA-43DE-948B-2AFC710F1C0B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2060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5524" y="396875"/>
            <a:ext cx="1671370" cy="8451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417" y="396875"/>
            <a:ext cx="4849036" cy="8451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5743A-B69E-46DF-A7B4-E6C580EFD78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221D4-2FA4-4C78-9B49-D2FE088EB92E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861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834" y="2130433"/>
            <a:ext cx="84187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665" y="3886200"/>
            <a:ext cx="69330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68291-A880-4452-A58E-F2C3748C95C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A4AA3-E868-4A38-AB09-491A72991FE0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5218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D9E14-2ED4-498F-822D-6B9C9CC74B4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66927-195C-4C12-A2A7-4B45A7EC8AE3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7504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384" y="4406908"/>
            <a:ext cx="84187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384" y="2906721"/>
            <a:ext cx="84187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E8C66-263B-4D3F-A9DE-52350FDA6BB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CCD70-1FC8-4FED-9D66-CC226D0DD44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4616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20" y="2311408"/>
            <a:ext cx="3260203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96" y="2311408"/>
            <a:ext cx="3260203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EAE2F-93CD-461E-9381-5128B86C19EA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D240C-EB60-4DA4-BF71-D8D12CBE227B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7368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21" y="274638"/>
            <a:ext cx="89139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225" y="1535113"/>
            <a:ext cx="437616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225" y="2174875"/>
            <a:ext cx="437616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1306" y="1535113"/>
            <a:ext cx="43778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1306" y="2174875"/>
            <a:ext cx="43778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1BFF2-883E-4B65-9F97-60619481B82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D00F7-1D4B-4C89-88A3-EAF38D6C94EF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8721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F65B5-2605-49FE-8978-49E44DA0826B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D2CDF-E72D-4ABE-A205-F8F0FD01915B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9359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020CD-AA0C-4FA6-9F5A-A29DD599AE6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8981E-E8CD-4F75-A344-E1BEC8B47FE6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407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388" y="4465062"/>
            <a:ext cx="8418751" cy="138004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388" y="2945081"/>
            <a:ext cx="8418751" cy="151998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147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295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44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2590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073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888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703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5181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4207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22" y="273050"/>
            <a:ext cx="32584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350" y="273058"/>
            <a:ext cx="553684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222" y="1435108"/>
            <a:ext cx="32584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60F92-BC2A-406C-9CA4-0957D155507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42C41-2BD7-434D-9C86-0FFE011A2F08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0803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334" y="4800600"/>
            <a:ext cx="59426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334" y="612775"/>
            <a:ext cx="5942648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334" y="5367338"/>
            <a:ext cx="59426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CF16A-AF8F-4D04-B27E-20A3EE98A90A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568D1-877A-49F8-8891-047333D1D31E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7286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00954-E31C-4D11-9C73-6A476770215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E51F2-069B-4BE9-8B84-AFB5F96141CA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3134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5524" y="396875"/>
            <a:ext cx="1671370" cy="8451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417" y="396875"/>
            <a:ext cx="4849036" cy="8451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B5EC2-F045-4E44-B086-3DD2C6441540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AA584-DFD7-4708-83A8-4C0AA13F9A2A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4087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832" y="2130429"/>
            <a:ext cx="84187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663" y="3886200"/>
            <a:ext cx="69330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4EC3F-3086-491B-9756-50782A9692B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E84C3-F194-46E7-8309-44EF83826CE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1574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F75EC-B798-4DF5-A54D-F0395EAAC5F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37219-B505-4ABA-AAC5-B588850748A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3442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382" y="4406904"/>
            <a:ext cx="84187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382" y="2906717"/>
            <a:ext cx="84187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EB632-B4F6-4938-AC6D-2B43153ECE48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6CDB8-A012-480D-B201-405A1DED942B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2951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18" y="2311404"/>
            <a:ext cx="3260203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94" y="2311404"/>
            <a:ext cx="3260203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DEA63-8D7E-417B-BD6A-6761D8E3BAA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6A8AC-84E1-475B-9F28-334FE913A2AF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2176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21" y="274638"/>
            <a:ext cx="89139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223" y="1535113"/>
            <a:ext cx="437616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223" y="2174875"/>
            <a:ext cx="437616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1306" y="1535113"/>
            <a:ext cx="43778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1306" y="2174875"/>
            <a:ext cx="43778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437FC-D1CA-430A-903E-B7DD78F566A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6DC9C-1D2B-4060-B088-FF4D097C24EA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2102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EE1B0-8292-4355-87D2-2198CDFA0E0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A5132-FCD1-4119-AB07-B05C0733875A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291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489" y="1642240"/>
            <a:ext cx="4744146" cy="46468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5716" y="1642240"/>
            <a:ext cx="4745865" cy="46468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2129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E5F2F-1906-438A-B3F6-C83D11BF7FE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80BD-09A7-4106-8741-BDCB7FB7D58E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8645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22" y="273050"/>
            <a:ext cx="32584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350" y="273054"/>
            <a:ext cx="553684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222" y="1435104"/>
            <a:ext cx="32584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4F7A1-2697-4073-86A0-D136E270BC0B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E6A12-6568-4385-817D-FC482B4DA57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8013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334" y="4800600"/>
            <a:ext cx="59426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334" y="612775"/>
            <a:ext cx="5942648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334" y="5367338"/>
            <a:ext cx="59426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C6BD3-12F8-4E9F-8B14-CE7DCC3BBBB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3DBB5-10BB-4897-9B83-2BF6C82FC51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5461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B8EED-4019-4A1E-897D-11498E9385B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42276-5550-4077-8439-ECB03AF1F0D5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5612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5524" y="396875"/>
            <a:ext cx="1671370" cy="8451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417" y="396875"/>
            <a:ext cx="4849036" cy="8451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62594-D30D-4D25-9304-9D0F8F1599E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507DD-4E86-45E5-811A-76C7F5A66E0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4651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834" y="2158542"/>
            <a:ext cx="8418751" cy="14894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665" y="3937482"/>
            <a:ext cx="6933089" cy="17757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2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4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7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8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70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51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ACA-329F-4546-AB62-002985311F0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0A00-A528-4C78-B09C-D26209F5627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2865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ACA-329F-4546-AB62-002985311F0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0A00-A528-4C78-B09C-D26209F5627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92256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383" y="4465053"/>
            <a:ext cx="8418751" cy="138004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383" y="2945072"/>
            <a:ext cx="8418751" cy="151998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147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295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44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2590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073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888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703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5181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ACA-329F-4546-AB62-002985311F0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0A00-A528-4C78-B09C-D26209F5627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0045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489" y="1642231"/>
            <a:ext cx="4744146" cy="46468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5711" y="1642231"/>
            <a:ext cx="4745865" cy="46468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ACA-329F-4546-AB62-002985311F0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0A00-A528-4C78-B09C-D26209F5627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38473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21" y="278268"/>
            <a:ext cx="8913972" cy="115808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224" y="1555368"/>
            <a:ext cx="4376169" cy="6482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1477" indent="0">
              <a:buNone/>
              <a:defRPr sz="2100" b="1"/>
            </a:lvl2pPr>
            <a:lvl3pPr marL="962955" indent="0">
              <a:buNone/>
              <a:defRPr sz="1900" b="1"/>
            </a:lvl3pPr>
            <a:lvl4pPr marL="1444432" indent="0">
              <a:buNone/>
              <a:defRPr sz="1700" b="1"/>
            </a:lvl4pPr>
            <a:lvl5pPr marL="1925909" indent="0">
              <a:buNone/>
              <a:defRPr sz="1700" b="1"/>
            </a:lvl5pPr>
            <a:lvl6pPr marL="2407387" indent="0">
              <a:buNone/>
              <a:defRPr sz="1700" b="1"/>
            </a:lvl6pPr>
            <a:lvl7pPr marL="2888864" indent="0">
              <a:buNone/>
              <a:defRPr sz="1700" b="1"/>
            </a:lvl7pPr>
            <a:lvl8pPr marL="3370341" indent="0">
              <a:buNone/>
              <a:defRPr sz="1700" b="1"/>
            </a:lvl8pPr>
            <a:lvl9pPr marL="3851819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224" y="2203578"/>
            <a:ext cx="4376169" cy="400342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1305" y="1555368"/>
            <a:ext cx="4377888" cy="6482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1477" indent="0">
              <a:buNone/>
              <a:defRPr sz="2100" b="1"/>
            </a:lvl2pPr>
            <a:lvl3pPr marL="962955" indent="0">
              <a:buNone/>
              <a:defRPr sz="1900" b="1"/>
            </a:lvl3pPr>
            <a:lvl4pPr marL="1444432" indent="0">
              <a:buNone/>
              <a:defRPr sz="1700" b="1"/>
            </a:lvl4pPr>
            <a:lvl5pPr marL="1925909" indent="0">
              <a:buNone/>
              <a:defRPr sz="1700" b="1"/>
            </a:lvl5pPr>
            <a:lvl6pPr marL="2407387" indent="0">
              <a:buNone/>
              <a:defRPr sz="1700" b="1"/>
            </a:lvl6pPr>
            <a:lvl7pPr marL="2888864" indent="0">
              <a:buNone/>
              <a:defRPr sz="1700" b="1"/>
            </a:lvl7pPr>
            <a:lvl8pPr marL="3370341" indent="0">
              <a:buNone/>
              <a:defRPr sz="1700" b="1"/>
            </a:lvl8pPr>
            <a:lvl9pPr marL="3851819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1305" y="2203578"/>
            <a:ext cx="4377888" cy="400342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ACA-329F-4546-AB62-002985311F0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0A00-A528-4C78-B09C-D26209F5627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39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21" y="278277"/>
            <a:ext cx="8913972" cy="115808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229" y="1555368"/>
            <a:ext cx="4376169" cy="6482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1477" indent="0">
              <a:buNone/>
              <a:defRPr sz="2100" b="1"/>
            </a:lvl2pPr>
            <a:lvl3pPr marL="962955" indent="0">
              <a:buNone/>
              <a:defRPr sz="1900" b="1"/>
            </a:lvl3pPr>
            <a:lvl4pPr marL="1444432" indent="0">
              <a:buNone/>
              <a:defRPr sz="1700" b="1"/>
            </a:lvl4pPr>
            <a:lvl5pPr marL="1925909" indent="0">
              <a:buNone/>
              <a:defRPr sz="1700" b="1"/>
            </a:lvl5pPr>
            <a:lvl6pPr marL="2407387" indent="0">
              <a:buNone/>
              <a:defRPr sz="1700" b="1"/>
            </a:lvl6pPr>
            <a:lvl7pPr marL="2888864" indent="0">
              <a:buNone/>
              <a:defRPr sz="1700" b="1"/>
            </a:lvl7pPr>
            <a:lvl8pPr marL="3370341" indent="0">
              <a:buNone/>
              <a:defRPr sz="1700" b="1"/>
            </a:lvl8pPr>
            <a:lvl9pPr marL="3851819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229" y="2203587"/>
            <a:ext cx="4376169" cy="400342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1305" y="1555368"/>
            <a:ext cx="4377888" cy="6482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1477" indent="0">
              <a:buNone/>
              <a:defRPr sz="2100" b="1"/>
            </a:lvl2pPr>
            <a:lvl3pPr marL="962955" indent="0">
              <a:buNone/>
              <a:defRPr sz="1900" b="1"/>
            </a:lvl3pPr>
            <a:lvl4pPr marL="1444432" indent="0">
              <a:buNone/>
              <a:defRPr sz="1700" b="1"/>
            </a:lvl4pPr>
            <a:lvl5pPr marL="1925909" indent="0">
              <a:buNone/>
              <a:defRPr sz="1700" b="1"/>
            </a:lvl5pPr>
            <a:lvl6pPr marL="2407387" indent="0">
              <a:buNone/>
              <a:defRPr sz="1700" b="1"/>
            </a:lvl6pPr>
            <a:lvl7pPr marL="2888864" indent="0">
              <a:buNone/>
              <a:defRPr sz="1700" b="1"/>
            </a:lvl7pPr>
            <a:lvl8pPr marL="3370341" indent="0">
              <a:buNone/>
              <a:defRPr sz="1700" b="1"/>
            </a:lvl8pPr>
            <a:lvl9pPr marL="3851819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1305" y="2203587"/>
            <a:ext cx="4377888" cy="400342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66849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ACA-329F-4546-AB62-002985311F0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0A00-A528-4C78-B09C-D26209F5627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22408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ACA-329F-4546-AB62-002985311F0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0A00-A528-4C78-B09C-D26209F5627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5435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21" y="276659"/>
            <a:ext cx="3258484" cy="117738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353" y="276653"/>
            <a:ext cx="5536842" cy="5930342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221" y="1454042"/>
            <a:ext cx="3258484" cy="4752959"/>
          </a:xfrm>
        </p:spPr>
        <p:txBody>
          <a:bodyPr/>
          <a:lstStyle>
            <a:lvl1pPr marL="0" indent="0">
              <a:buNone/>
              <a:defRPr sz="1500"/>
            </a:lvl1pPr>
            <a:lvl2pPr marL="481477" indent="0">
              <a:buNone/>
              <a:defRPr sz="1300"/>
            </a:lvl2pPr>
            <a:lvl3pPr marL="962955" indent="0">
              <a:buNone/>
              <a:defRPr sz="1100"/>
            </a:lvl3pPr>
            <a:lvl4pPr marL="1444432" indent="0">
              <a:buNone/>
              <a:defRPr sz="900"/>
            </a:lvl4pPr>
            <a:lvl5pPr marL="1925909" indent="0">
              <a:buNone/>
              <a:defRPr sz="900"/>
            </a:lvl5pPr>
            <a:lvl6pPr marL="2407387" indent="0">
              <a:buNone/>
              <a:defRPr sz="900"/>
            </a:lvl6pPr>
            <a:lvl7pPr marL="2888864" indent="0">
              <a:buNone/>
              <a:defRPr sz="900"/>
            </a:lvl7pPr>
            <a:lvl8pPr marL="3370341" indent="0">
              <a:buNone/>
              <a:defRPr sz="900"/>
            </a:lvl8pPr>
            <a:lvl9pPr marL="385181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ACA-329F-4546-AB62-002985311F0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0A00-A528-4C78-B09C-D26209F5627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44704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334" y="4863942"/>
            <a:ext cx="5942648" cy="57421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334" y="620866"/>
            <a:ext cx="5942648" cy="4169093"/>
          </a:xfrm>
        </p:spPr>
        <p:txBody>
          <a:bodyPr/>
          <a:lstStyle>
            <a:lvl1pPr marL="0" indent="0">
              <a:buNone/>
              <a:defRPr sz="3400"/>
            </a:lvl1pPr>
            <a:lvl2pPr marL="481477" indent="0">
              <a:buNone/>
              <a:defRPr sz="2900"/>
            </a:lvl2pPr>
            <a:lvl3pPr marL="962955" indent="0">
              <a:buNone/>
              <a:defRPr sz="2500"/>
            </a:lvl3pPr>
            <a:lvl4pPr marL="1444432" indent="0">
              <a:buNone/>
              <a:defRPr sz="2100"/>
            </a:lvl4pPr>
            <a:lvl5pPr marL="1925909" indent="0">
              <a:buNone/>
              <a:defRPr sz="2100"/>
            </a:lvl5pPr>
            <a:lvl6pPr marL="2407387" indent="0">
              <a:buNone/>
              <a:defRPr sz="2100"/>
            </a:lvl6pPr>
            <a:lvl7pPr marL="2888864" indent="0">
              <a:buNone/>
              <a:defRPr sz="2100"/>
            </a:lvl7pPr>
            <a:lvl8pPr marL="3370341" indent="0">
              <a:buNone/>
              <a:defRPr sz="2100"/>
            </a:lvl8pPr>
            <a:lvl9pPr marL="3851819" indent="0">
              <a:buNone/>
              <a:defRPr sz="2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334" y="5438157"/>
            <a:ext cx="5942648" cy="815482"/>
          </a:xfrm>
        </p:spPr>
        <p:txBody>
          <a:bodyPr/>
          <a:lstStyle>
            <a:lvl1pPr marL="0" indent="0">
              <a:buNone/>
              <a:defRPr sz="1500"/>
            </a:lvl1pPr>
            <a:lvl2pPr marL="481477" indent="0">
              <a:buNone/>
              <a:defRPr sz="1300"/>
            </a:lvl2pPr>
            <a:lvl3pPr marL="962955" indent="0">
              <a:buNone/>
              <a:defRPr sz="1100"/>
            </a:lvl3pPr>
            <a:lvl4pPr marL="1444432" indent="0">
              <a:buNone/>
              <a:defRPr sz="900"/>
            </a:lvl4pPr>
            <a:lvl5pPr marL="1925909" indent="0">
              <a:buNone/>
              <a:defRPr sz="900"/>
            </a:lvl5pPr>
            <a:lvl6pPr marL="2407387" indent="0">
              <a:buNone/>
              <a:defRPr sz="900"/>
            </a:lvl6pPr>
            <a:lvl7pPr marL="2888864" indent="0">
              <a:buNone/>
              <a:defRPr sz="900"/>
            </a:lvl7pPr>
            <a:lvl8pPr marL="3370341" indent="0">
              <a:buNone/>
              <a:defRPr sz="900"/>
            </a:lvl8pPr>
            <a:lvl9pPr marL="385181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ACA-329F-4546-AB62-002985311F0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0A00-A528-4C78-B09C-D26209F5627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73997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ACA-329F-4546-AB62-002985311F0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0A00-A528-4C78-B09C-D26209F5627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63256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9091" y="281479"/>
            <a:ext cx="2412482" cy="60075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489" y="281479"/>
            <a:ext cx="7077528" cy="60075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ACA-329F-4546-AB62-002985311F0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0A00-A528-4C78-B09C-D26209F5627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55369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832" y="2158537"/>
            <a:ext cx="8418751" cy="14894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663" y="3937476"/>
            <a:ext cx="6933089" cy="17757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2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4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7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8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70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51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46901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25534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381" y="4465048"/>
            <a:ext cx="8418751" cy="138004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381" y="2945067"/>
            <a:ext cx="8418751" cy="151998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147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295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44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2590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073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888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703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5181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682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489" y="1642226"/>
            <a:ext cx="4744146" cy="46468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5709" y="1642226"/>
            <a:ext cx="4745865" cy="46468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185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65433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21" y="278263"/>
            <a:ext cx="8913972" cy="115808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222" y="1555368"/>
            <a:ext cx="4376169" cy="6482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1477" indent="0">
              <a:buNone/>
              <a:defRPr sz="2100" b="1"/>
            </a:lvl2pPr>
            <a:lvl3pPr marL="962955" indent="0">
              <a:buNone/>
              <a:defRPr sz="1900" b="1"/>
            </a:lvl3pPr>
            <a:lvl4pPr marL="1444432" indent="0">
              <a:buNone/>
              <a:defRPr sz="1700" b="1"/>
            </a:lvl4pPr>
            <a:lvl5pPr marL="1925909" indent="0">
              <a:buNone/>
              <a:defRPr sz="1700" b="1"/>
            </a:lvl5pPr>
            <a:lvl6pPr marL="2407387" indent="0">
              <a:buNone/>
              <a:defRPr sz="1700" b="1"/>
            </a:lvl6pPr>
            <a:lvl7pPr marL="2888864" indent="0">
              <a:buNone/>
              <a:defRPr sz="1700" b="1"/>
            </a:lvl7pPr>
            <a:lvl8pPr marL="3370341" indent="0">
              <a:buNone/>
              <a:defRPr sz="1700" b="1"/>
            </a:lvl8pPr>
            <a:lvl9pPr marL="3851819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222" y="2203573"/>
            <a:ext cx="4376169" cy="400342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1305" y="1555368"/>
            <a:ext cx="4377888" cy="6482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1477" indent="0">
              <a:buNone/>
              <a:defRPr sz="2100" b="1"/>
            </a:lvl2pPr>
            <a:lvl3pPr marL="962955" indent="0">
              <a:buNone/>
              <a:defRPr sz="1900" b="1"/>
            </a:lvl3pPr>
            <a:lvl4pPr marL="1444432" indent="0">
              <a:buNone/>
              <a:defRPr sz="1700" b="1"/>
            </a:lvl4pPr>
            <a:lvl5pPr marL="1925909" indent="0">
              <a:buNone/>
              <a:defRPr sz="1700" b="1"/>
            </a:lvl5pPr>
            <a:lvl6pPr marL="2407387" indent="0">
              <a:buNone/>
              <a:defRPr sz="1700" b="1"/>
            </a:lvl6pPr>
            <a:lvl7pPr marL="2888864" indent="0">
              <a:buNone/>
              <a:defRPr sz="1700" b="1"/>
            </a:lvl7pPr>
            <a:lvl8pPr marL="3370341" indent="0">
              <a:buNone/>
              <a:defRPr sz="1700" b="1"/>
            </a:lvl8pPr>
            <a:lvl9pPr marL="3851819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1305" y="2203573"/>
            <a:ext cx="4377888" cy="400342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16997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28201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31749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21" y="276654"/>
            <a:ext cx="3258484" cy="117738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351" y="276653"/>
            <a:ext cx="5536842" cy="5930342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221" y="1454037"/>
            <a:ext cx="3258484" cy="4752959"/>
          </a:xfrm>
        </p:spPr>
        <p:txBody>
          <a:bodyPr/>
          <a:lstStyle>
            <a:lvl1pPr marL="0" indent="0">
              <a:buNone/>
              <a:defRPr sz="1500"/>
            </a:lvl1pPr>
            <a:lvl2pPr marL="481477" indent="0">
              <a:buNone/>
              <a:defRPr sz="1300"/>
            </a:lvl2pPr>
            <a:lvl3pPr marL="962955" indent="0">
              <a:buNone/>
              <a:defRPr sz="1100"/>
            </a:lvl3pPr>
            <a:lvl4pPr marL="1444432" indent="0">
              <a:buNone/>
              <a:defRPr sz="900"/>
            </a:lvl4pPr>
            <a:lvl5pPr marL="1925909" indent="0">
              <a:buNone/>
              <a:defRPr sz="900"/>
            </a:lvl5pPr>
            <a:lvl6pPr marL="2407387" indent="0">
              <a:buNone/>
              <a:defRPr sz="900"/>
            </a:lvl6pPr>
            <a:lvl7pPr marL="2888864" indent="0">
              <a:buNone/>
              <a:defRPr sz="900"/>
            </a:lvl7pPr>
            <a:lvl8pPr marL="3370341" indent="0">
              <a:buNone/>
              <a:defRPr sz="900"/>
            </a:lvl8pPr>
            <a:lvl9pPr marL="385181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60187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334" y="4863942"/>
            <a:ext cx="5942648" cy="57421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334" y="620860"/>
            <a:ext cx="5942648" cy="4169093"/>
          </a:xfrm>
        </p:spPr>
        <p:txBody>
          <a:bodyPr/>
          <a:lstStyle>
            <a:lvl1pPr marL="0" indent="0">
              <a:buNone/>
              <a:defRPr sz="3400"/>
            </a:lvl1pPr>
            <a:lvl2pPr marL="481477" indent="0">
              <a:buNone/>
              <a:defRPr sz="2900"/>
            </a:lvl2pPr>
            <a:lvl3pPr marL="962955" indent="0">
              <a:buNone/>
              <a:defRPr sz="2500"/>
            </a:lvl3pPr>
            <a:lvl4pPr marL="1444432" indent="0">
              <a:buNone/>
              <a:defRPr sz="2100"/>
            </a:lvl4pPr>
            <a:lvl5pPr marL="1925909" indent="0">
              <a:buNone/>
              <a:defRPr sz="2100"/>
            </a:lvl5pPr>
            <a:lvl6pPr marL="2407387" indent="0">
              <a:buNone/>
              <a:defRPr sz="2100"/>
            </a:lvl6pPr>
            <a:lvl7pPr marL="2888864" indent="0">
              <a:buNone/>
              <a:defRPr sz="2100"/>
            </a:lvl7pPr>
            <a:lvl8pPr marL="3370341" indent="0">
              <a:buNone/>
              <a:defRPr sz="2100"/>
            </a:lvl8pPr>
            <a:lvl9pPr marL="3851819" indent="0">
              <a:buNone/>
              <a:defRPr sz="2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334" y="5438157"/>
            <a:ext cx="5942648" cy="815482"/>
          </a:xfrm>
        </p:spPr>
        <p:txBody>
          <a:bodyPr/>
          <a:lstStyle>
            <a:lvl1pPr marL="0" indent="0">
              <a:buNone/>
              <a:defRPr sz="1500"/>
            </a:lvl1pPr>
            <a:lvl2pPr marL="481477" indent="0">
              <a:buNone/>
              <a:defRPr sz="1300"/>
            </a:lvl2pPr>
            <a:lvl3pPr marL="962955" indent="0">
              <a:buNone/>
              <a:defRPr sz="1100"/>
            </a:lvl3pPr>
            <a:lvl4pPr marL="1444432" indent="0">
              <a:buNone/>
              <a:defRPr sz="900"/>
            </a:lvl4pPr>
            <a:lvl5pPr marL="1925909" indent="0">
              <a:buNone/>
              <a:defRPr sz="900"/>
            </a:lvl5pPr>
            <a:lvl6pPr marL="2407387" indent="0">
              <a:buNone/>
              <a:defRPr sz="900"/>
            </a:lvl6pPr>
            <a:lvl7pPr marL="2888864" indent="0">
              <a:buNone/>
              <a:defRPr sz="900"/>
            </a:lvl7pPr>
            <a:lvl8pPr marL="3370341" indent="0">
              <a:buNone/>
              <a:defRPr sz="900"/>
            </a:lvl8pPr>
            <a:lvl9pPr marL="385181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15812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45633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9091" y="281479"/>
            <a:ext cx="2412482" cy="60075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489" y="281479"/>
            <a:ext cx="7077528" cy="60075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42664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834" y="2158542"/>
            <a:ext cx="8418751" cy="14894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665" y="3937482"/>
            <a:ext cx="6933089" cy="17757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2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4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7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8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70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51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ACA-329F-4546-AB62-002985311F0A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0A00-A528-4C78-B09C-D26209F56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49986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ACA-329F-4546-AB62-002985311F0A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0A00-A528-4C78-B09C-D26209F56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39671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383" y="4465053"/>
            <a:ext cx="8418751" cy="138004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383" y="2945072"/>
            <a:ext cx="8418751" cy="151998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147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295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443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2590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073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888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703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5181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ACA-329F-4546-AB62-002985311F0A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0A00-A528-4C78-B09C-D26209F56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74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13437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489" y="1642231"/>
            <a:ext cx="4744146" cy="46468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5711" y="1642231"/>
            <a:ext cx="4745865" cy="46468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ACA-329F-4546-AB62-002985311F0A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0A00-A528-4C78-B09C-D26209F56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90648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21" y="278268"/>
            <a:ext cx="8913972" cy="115808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224" y="1555368"/>
            <a:ext cx="4376169" cy="6482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1477" indent="0">
              <a:buNone/>
              <a:defRPr sz="2100" b="1"/>
            </a:lvl2pPr>
            <a:lvl3pPr marL="962955" indent="0">
              <a:buNone/>
              <a:defRPr sz="1900" b="1"/>
            </a:lvl3pPr>
            <a:lvl4pPr marL="1444432" indent="0">
              <a:buNone/>
              <a:defRPr sz="1700" b="1"/>
            </a:lvl4pPr>
            <a:lvl5pPr marL="1925909" indent="0">
              <a:buNone/>
              <a:defRPr sz="1700" b="1"/>
            </a:lvl5pPr>
            <a:lvl6pPr marL="2407387" indent="0">
              <a:buNone/>
              <a:defRPr sz="1700" b="1"/>
            </a:lvl6pPr>
            <a:lvl7pPr marL="2888864" indent="0">
              <a:buNone/>
              <a:defRPr sz="1700" b="1"/>
            </a:lvl7pPr>
            <a:lvl8pPr marL="3370341" indent="0">
              <a:buNone/>
              <a:defRPr sz="1700" b="1"/>
            </a:lvl8pPr>
            <a:lvl9pPr marL="3851819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224" y="2203578"/>
            <a:ext cx="4376169" cy="400342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1305" y="1555368"/>
            <a:ext cx="4377888" cy="6482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1477" indent="0">
              <a:buNone/>
              <a:defRPr sz="2100" b="1"/>
            </a:lvl2pPr>
            <a:lvl3pPr marL="962955" indent="0">
              <a:buNone/>
              <a:defRPr sz="1900" b="1"/>
            </a:lvl3pPr>
            <a:lvl4pPr marL="1444432" indent="0">
              <a:buNone/>
              <a:defRPr sz="1700" b="1"/>
            </a:lvl4pPr>
            <a:lvl5pPr marL="1925909" indent="0">
              <a:buNone/>
              <a:defRPr sz="1700" b="1"/>
            </a:lvl5pPr>
            <a:lvl6pPr marL="2407387" indent="0">
              <a:buNone/>
              <a:defRPr sz="1700" b="1"/>
            </a:lvl6pPr>
            <a:lvl7pPr marL="2888864" indent="0">
              <a:buNone/>
              <a:defRPr sz="1700" b="1"/>
            </a:lvl7pPr>
            <a:lvl8pPr marL="3370341" indent="0">
              <a:buNone/>
              <a:defRPr sz="1700" b="1"/>
            </a:lvl8pPr>
            <a:lvl9pPr marL="3851819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1305" y="2203578"/>
            <a:ext cx="4377888" cy="400342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ACA-329F-4546-AB62-002985311F0A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0A00-A528-4C78-B09C-D26209F56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09361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ACA-329F-4546-AB62-002985311F0A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0A00-A528-4C78-B09C-D26209F56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38354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ACA-329F-4546-AB62-002985311F0A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0A00-A528-4C78-B09C-D26209F56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6235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21" y="276659"/>
            <a:ext cx="3258484" cy="117738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353" y="276653"/>
            <a:ext cx="5536842" cy="5930342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221" y="1454042"/>
            <a:ext cx="3258484" cy="4752959"/>
          </a:xfrm>
        </p:spPr>
        <p:txBody>
          <a:bodyPr/>
          <a:lstStyle>
            <a:lvl1pPr marL="0" indent="0">
              <a:buNone/>
              <a:defRPr sz="1500"/>
            </a:lvl1pPr>
            <a:lvl2pPr marL="481477" indent="0">
              <a:buNone/>
              <a:defRPr sz="1300"/>
            </a:lvl2pPr>
            <a:lvl3pPr marL="962955" indent="0">
              <a:buNone/>
              <a:defRPr sz="1100"/>
            </a:lvl3pPr>
            <a:lvl4pPr marL="1444432" indent="0">
              <a:buNone/>
              <a:defRPr sz="900"/>
            </a:lvl4pPr>
            <a:lvl5pPr marL="1925909" indent="0">
              <a:buNone/>
              <a:defRPr sz="900"/>
            </a:lvl5pPr>
            <a:lvl6pPr marL="2407387" indent="0">
              <a:buNone/>
              <a:defRPr sz="900"/>
            </a:lvl6pPr>
            <a:lvl7pPr marL="2888864" indent="0">
              <a:buNone/>
              <a:defRPr sz="900"/>
            </a:lvl7pPr>
            <a:lvl8pPr marL="3370341" indent="0">
              <a:buNone/>
              <a:defRPr sz="900"/>
            </a:lvl8pPr>
            <a:lvl9pPr marL="385181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ACA-329F-4546-AB62-002985311F0A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0A00-A528-4C78-B09C-D26209F56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54324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334" y="4863942"/>
            <a:ext cx="5942648" cy="57421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334" y="620866"/>
            <a:ext cx="5942648" cy="4169093"/>
          </a:xfrm>
        </p:spPr>
        <p:txBody>
          <a:bodyPr/>
          <a:lstStyle>
            <a:lvl1pPr marL="0" indent="0">
              <a:buNone/>
              <a:defRPr sz="3400"/>
            </a:lvl1pPr>
            <a:lvl2pPr marL="481477" indent="0">
              <a:buNone/>
              <a:defRPr sz="2900"/>
            </a:lvl2pPr>
            <a:lvl3pPr marL="962955" indent="0">
              <a:buNone/>
              <a:defRPr sz="2500"/>
            </a:lvl3pPr>
            <a:lvl4pPr marL="1444432" indent="0">
              <a:buNone/>
              <a:defRPr sz="2100"/>
            </a:lvl4pPr>
            <a:lvl5pPr marL="1925909" indent="0">
              <a:buNone/>
              <a:defRPr sz="2100"/>
            </a:lvl5pPr>
            <a:lvl6pPr marL="2407387" indent="0">
              <a:buNone/>
              <a:defRPr sz="2100"/>
            </a:lvl6pPr>
            <a:lvl7pPr marL="2888864" indent="0">
              <a:buNone/>
              <a:defRPr sz="2100"/>
            </a:lvl7pPr>
            <a:lvl8pPr marL="3370341" indent="0">
              <a:buNone/>
              <a:defRPr sz="2100"/>
            </a:lvl8pPr>
            <a:lvl9pPr marL="3851819" indent="0">
              <a:buNone/>
              <a:defRPr sz="2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334" y="5438157"/>
            <a:ext cx="5942648" cy="815482"/>
          </a:xfrm>
        </p:spPr>
        <p:txBody>
          <a:bodyPr/>
          <a:lstStyle>
            <a:lvl1pPr marL="0" indent="0">
              <a:buNone/>
              <a:defRPr sz="1500"/>
            </a:lvl1pPr>
            <a:lvl2pPr marL="481477" indent="0">
              <a:buNone/>
              <a:defRPr sz="1300"/>
            </a:lvl2pPr>
            <a:lvl3pPr marL="962955" indent="0">
              <a:buNone/>
              <a:defRPr sz="1100"/>
            </a:lvl3pPr>
            <a:lvl4pPr marL="1444432" indent="0">
              <a:buNone/>
              <a:defRPr sz="900"/>
            </a:lvl4pPr>
            <a:lvl5pPr marL="1925909" indent="0">
              <a:buNone/>
              <a:defRPr sz="900"/>
            </a:lvl5pPr>
            <a:lvl6pPr marL="2407387" indent="0">
              <a:buNone/>
              <a:defRPr sz="900"/>
            </a:lvl6pPr>
            <a:lvl7pPr marL="2888864" indent="0">
              <a:buNone/>
              <a:defRPr sz="900"/>
            </a:lvl7pPr>
            <a:lvl8pPr marL="3370341" indent="0">
              <a:buNone/>
              <a:defRPr sz="900"/>
            </a:lvl8pPr>
            <a:lvl9pPr marL="385181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ACA-329F-4546-AB62-002985311F0A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0A00-A528-4C78-B09C-D26209F56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51037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ACA-329F-4546-AB62-002985311F0A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0A00-A528-4C78-B09C-D26209F56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87250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9091" y="281479"/>
            <a:ext cx="2412482" cy="60075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489" y="281479"/>
            <a:ext cx="7077528" cy="60075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AACA-329F-4546-AB62-002985311F0A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10A00-A528-4C78-B09C-D26209F56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58533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831" y="2130427"/>
            <a:ext cx="84187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662" y="3886200"/>
            <a:ext cx="69330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A9792-9F61-4EB3-A335-E6655846D3B2}" type="datetimeFigureOut">
              <a:rPr lang="en-GB"/>
              <a:pPr>
                <a:defRPr/>
              </a:pPr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929B1-14F2-4C47-8396-14AFFF817F4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798155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05545-62D6-499F-949A-AA5BBB45507A}" type="datetimeFigureOut">
              <a:rPr lang="en-GB"/>
              <a:pPr>
                <a:defRPr/>
              </a:pPr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33BA3-3C74-49EE-97E9-EB32267A57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71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21" y="276668"/>
            <a:ext cx="3258484" cy="117738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358" y="276653"/>
            <a:ext cx="5536842" cy="5930342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221" y="1454048"/>
            <a:ext cx="3258484" cy="4752959"/>
          </a:xfrm>
        </p:spPr>
        <p:txBody>
          <a:bodyPr/>
          <a:lstStyle>
            <a:lvl1pPr marL="0" indent="0">
              <a:buNone/>
              <a:defRPr sz="1500"/>
            </a:lvl1pPr>
            <a:lvl2pPr marL="481477" indent="0">
              <a:buNone/>
              <a:defRPr sz="1300"/>
            </a:lvl2pPr>
            <a:lvl3pPr marL="962955" indent="0">
              <a:buNone/>
              <a:defRPr sz="1100"/>
            </a:lvl3pPr>
            <a:lvl4pPr marL="1444432" indent="0">
              <a:buNone/>
              <a:defRPr sz="900"/>
            </a:lvl4pPr>
            <a:lvl5pPr marL="1925909" indent="0">
              <a:buNone/>
              <a:defRPr sz="900"/>
            </a:lvl5pPr>
            <a:lvl6pPr marL="2407387" indent="0">
              <a:buNone/>
              <a:defRPr sz="900"/>
            </a:lvl6pPr>
            <a:lvl7pPr marL="2888864" indent="0">
              <a:buNone/>
              <a:defRPr sz="900"/>
            </a:lvl7pPr>
            <a:lvl8pPr marL="3370341" indent="0">
              <a:buNone/>
              <a:defRPr sz="900"/>
            </a:lvl8pPr>
            <a:lvl9pPr marL="385181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36563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381" y="4406902"/>
            <a:ext cx="8418751" cy="1362075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381" y="2906715"/>
            <a:ext cx="84187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303A0-3F9D-4EDE-913E-78844902D3E3}" type="datetimeFigureOut">
              <a:rPr lang="en-GB"/>
              <a:pPr>
                <a:defRPr/>
              </a:pPr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50736-D09D-4A0A-81DB-D3DFC2607F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243743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17" y="2311402"/>
            <a:ext cx="3260203" cy="6537325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93" y="2311402"/>
            <a:ext cx="3260203" cy="6537325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CE669-804E-4DFB-9556-EB4851599444}" type="datetimeFigureOut">
              <a:rPr lang="en-GB"/>
              <a:pPr>
                <a:defRPr/>
              </a:pPr>
              <a:t>13/03/2018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E246E-3544-4F07-8E2C-04757CB7D5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840983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21" y="274638"/>
            <a:ext cx="89139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222" y="1535113"/>
            <a:ext cx="437616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9" indent="0">
              <a:buNone/>
              <a:defRPr sz="2000" b="1"/>
            </a:lvl2pPr>
            <a:lvl3pPr marL="914217" indent="0">
              <a:buNone/>
              <a:defRPr sz="1800" b="1"/>
            </a:lvl3pPr>
            <a:lvl4pPr marL="1371326" indent="0">
              <a:buNone/>
              <a:defRPr sz="1600" b="1"/>
            </a:lvl4pPr>
            <a:lvl5pPr marL="1828434" indent="0">
              <a:buNone/>
              <a:defRPr sz="1600" b="1"/>
            </a:lvl5pPr>
            <a:lvl6pPr marL="2285543" indent="0">
              <a:buNone/>
              <a:defRPr sz="1600" b="1"/>
            </a:lvl6pPr>
            <a:lvl7pPr marL="2742651" indent="0">
              <a:buNone/>
              <a:defRPr sz="1600" b="1"/>
            </a:lvl7pPr>
            <a:lvl8pPr marL="3199760" indent="0">
              <a:buNone/>
              <a:defRPr sz="1600" b="1"/>
            </a:lvl8pPr>
            <a:lvl9pPr marL="365686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222" y="2174875"/>
            <a:ext cx="437616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1306" y="1535113"/>
            <a:ext cx="43778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9" indent="0">
              <a:buNone/>
              <a:defRPr sz="2000" b="1"/>
            </a:lvl2pPr>
            <a:lvl3pPr marL="914217" indent="0">
              <a:buNone/>
              <a:defRPr sz="1800" b="1"/>
            </a:lvl3pPr>
            <a:lvl4pPr marL="1371326" indent="0">
              <a:buNone/>
              <a:defRPr sz="1600" b="1"/>
            </a:lvl4pPr>
            <a:lvl5pPr marL="1828434" indent="0">
              <a:buNone/>
              <a:defRPr sz="1600" b="1"/>
            </a:lvl5pPr>
            <a:lvl6pPr marL="2285543" indent="0">
              <a:buNone/>
              <a:defRPr sz="1600" b="1"/>
            </a:lvl6pPr>
            <a:lvl7pPr marL="2742651" indent="0">
              <a:buNone/>
              <a:defRPr sz="1600" b="1"/>
            </a:lvl7pPr>
            <a:lvl8pPr marL="3199760" indent="0">
              <a:buNone/>
              <a:defRPr sz="1600" b="1"/>
            </a:lvl8pPr>
            <a:lvl9pPr marL="365686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1306" y="2174875"/>
            <a:ext cx="43778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6220C-777E-4A8D-B356-B463FADF002D}" type="datetimeFigureOut">
              <a:rPr lang="en-GB"/>
              <a:pPr>
                <a:defRPr/>
              </a:pPr>
              <a:t>13/03/2018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7602B-DD42-4C48-8EB4-9A0B955623E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060521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6047D-F176-45B0-B2C0-97FC36D724F8}" type="datetimeFigureOut">
              <a:rPr lang="en-GB"/>
              <a:pPr>
                <a:defRPr/>
              </a:pPr>
              <a:t>13/03/2018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5A796-E2EE-4353-A9BF-5C011A6F64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630134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1F096-B301-45C9-8472-1ADA93EAFA43}" type="datetimeFigureOut">
              <a:rPr lang="en-GB"/>
              <a:pPr>
                <a:defRPr/>
              </a:pPr>
              <a:t>13/03/2018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74356-2D73-456E-9B65-C871F9032F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26670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22" y="273050"/>
            <a:ext cx="32584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350" y="273052"/>
            <a:ext cx="5536843" cy="5853113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222" y="1435102"/>
            <a:ext cx="32584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9" indent="0">
              <a:buNone/>
              <a:defRPr sz="1200"/>
            </a:lvl2pPr>
            <a:lvl3pPr marL="914217" indent="0">
              <a:buNone/>
              <a:defRPr sz="1000"/>
            </a:lvl3pPr>
            <a:lvl4pPr marL="1371326" indent="0">
              <a:buNone/>
              <a:defRPr sz="900"/>
            </a:lvl4pPr>
            <a:lvl5pPr marL="1828434" indent="0">
              <a:buNone/>
              <a:defRPr sz="900"/>
            </a:lvl5pPr>
            <a:lvl6pPr marL="2285543" indent="0">
              <a:buNone/>
              <a:defRPr sz="900"/>
            </a:lvl6pPr>
            <a:lvl7pPr marL="2742651" indent="0">
              <a:buNone/>
              <a:defRPr sz="900"/>
            </a:lvl7pPr>
            <a:lvl8pPr marL="3199760" indent="0">
              <a:buNone/>
              <a:defRPr sz="900"/>
            </a:lvl8pPr>
            <a:lvl9pPr marL="365686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4D2CD-7066-40B9-9F00-606DF24559B9}" type="datetimeFigureOut">
              <a:rPr lang="en-GB"/>
              <a:pPr>
                <a:defRPr/>
              </a:pPr>
              <a:t>13/03/2018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D18D2-A543-4BE5-8984-700D905EB2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957324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334" y="4800600"/>
            <a:ext cx="59426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334" y="612775"/>
            <a:ext cx="5942648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99"/>
            </a:lvl1pPr>
            <a:lvl2pPr marL="457109" indent="0">
              <a:buNone/>
              <a:defRPr sz="2799"/>
            </a:lvl2pPr>
            <a:lvl3pPr marL="914217" indent="0">
              <a:buNone/>
              <a:defRPr sz="2400"/>
            </a:lvl3pPr>
            <a:lvl4pPr marL="1371326" indent="0">
              <a:buNone/>
              <a:defRPr sz="2000"/>
            </a:lvl4pPr>
            <a:lvl5pPr marL="1828434" indent="0">
              <a:buNone/>
              <a:defRPr sz="2000"/>
            </a:lvl5pPr>
            <a:lvl6pPr marL="2285543" indent="0">
              <a:buNone/>
              <a:defRPr sz="2000"/>
            </a:lvl6pPr>
            <a:lvl7pPr marL="2742651" indent="0">
              <a:buNone/>
              <a:defRPr sz="2000"/>
            </a:lvl7pPr>
            <a:lvl8pPr marL="3199760" indent="0">
              <a:buNone/>
              <a:defRPr sz="2000"/>
            </a:lvl8pPr>
            <a:lvl9pPr marL="3656868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334" y="5367338"/>
            <a:ext cx="59426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9" indent="0">
              <a:buNone/>
              <a:defRPr sz="1200"/>
            </a:lvl2pPr>
            <a:lvl3pPr marL="914217" indent="0">
              <a:buNone/>
              <a:defRPr sz="1000"/>
            </a:lvl3pPr>
            <a:lvl4pPr marL="1371326" indent="0">
              <a:buNone/>
              <a:defRPr sz="900"/>
            </a:lvl4pPr>
            <a:lvl5pPr marL="1828434" indent="0">
              <a:buNone/>
              <a:defRPr sz="900"/>
            </a:lvl5pPr>
            <a:lvl6pPr marL="2285543" indent="0">
              <a:buNone/>
              <a:defRPr sz="900"/>
            </a:lvl6pPr>
            <a:lvl7pPr marL="2742651" indent="0">
              <a:buNone/>
              <a:defRPr sz="900"/>
            </a:lvl7pPr>
            <a:lvl8pPr marL="3199760" indent="0">
              <a:buNone/>
              <a:defRPr sz="900"/>
            </a:lvl8pPr>
            <a:lvl9pPr marL="365686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2A59B-8CBF-4836-8D1D-87580D72E5C2}" type="datetimeFigureOut">
              <a:rPr lang="en-GB"/>
              <a:pPr>
                <a:defRPr/>
              </a:pPr>
              <a:t>13/03/2018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E29CE-291D-436A-B0B3-01CC5F602DE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01341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56EEA-80AC-47D4-B9B3-E579C728824F}" type="datetimeFigureOut">
              <a:rPr lang="en-GB"/>
              <a:pPr>
                <a:defRPr/>
              </a:pPr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510D2-6D58-4A86-B0B8-030B3931D6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516382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5524" y="396875"/>
            <a:ext cx="1671370" cy="8451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417" y="396875"/>
            <a:ext cx="4849036" cy="8451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B821D-FAE8-491B-9648-36B6CDBD6053}" type="datetimeFigureOut">
              <a:rPr lang="en-GB"/>
              <a:pPr>
                <a:defRPr/>
              </a:pPr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69C3C-334D-4F6C-B88D-B81D2896AD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2694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334" y="4863942"/>
            <a:ext cx="5942648" cy="57421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334" y="620874"/>
            <a:ext cx="5942648" cy="4169093"/>
          </a:xfrm>
        </p:spPr>
        <p:txBody>
          <a:bodyPr/>
          <a:lstStyle>
            <a:lvl1pPr marL="0" indent="0">
              <a:buNone/>
              <a:defRPr sz="3400"/>
            </a:lvl1pPr>
            <a:lvl2pPr marL="481477" indent="0">
              <a:buNone/>
              <a:defRPr sz="2900"/>
            </a:lvl2pPr>
            <a:lvl3pPr marL="962955" indent="0">
              <a:buNone/>
              <a:defRPr sz="2500"/>
            </a:lvl3pPr>
            <a:lvl4pPr marL="1444432" indent="0">
              <a:buNone/>
              <a:defRPr sz="2100"/>
            </a:lvl4pPr>
            <a:lvl5pPr marL="1925909" indent="0">
              <a:buNone/>
              <a:defRPr sz="2100"/>
            </a:lvl5pPr>
            <a:lvl6pPr marL="2407387" indent="0">
              <a:buNone/>
              <a:defRPr sz="2100"/>
            </a:lvl6pPr>
            <a:lvl7pPr marL="2888864" indent="0">
              <a:buNone/>
              <a:defRPr sz="2100"/>
            </a:lvl7pPr>
            <a:lvl8pPr marL="3370341" indent="0">
              <a:buNone/>
              <a:defRPr sz="2100"/>
            </a:lvl8pPr>
            <a:lvl9pPr marL="3851819" indent="0">
              <a:buNone/>
              <a:defRPr sz="2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334" y="5438157"/>
            <a:ext cx="5942648" cy="815482"/>
          </a:xfrm>
        </p:spPr>
        <p:txBody>
          <a:bodyPr/>
          <a:lstStyle>
            <a:lvl1pPr marL="0" indent="0">
              <a:buNone/>
              <a:defRPr sz="1500"/>
            </a:lvl1pPr>
            <a:lvl2pPr marL="481477" indent="0">
              <a:buNone/>
              <a:defRPr sz="1300"/>
            </a:lvl2pPr>
            <a:lvl3pPr marL="962955" indent="0">
              <a:buNone/>
              <a:defRPr sz="1100"/>
            </a:lvl3pPr>
            <a:lvl4pPr marL="1444432" indent="0">
              <a:buNone/>
              <a:defRPr sz="900"/>
            </a:lvl4pPr>
            <a:lvl5pPr marL="1925909" indent="0">
              <a:buNone/>
              <a:defRPr sz="900"/>
            </a:lvl5pPr>
            <a:lvl6pPr marL="2407387" indent="0">
              <a:buNone/>
              <a:defRPr sz="900"/>
            </a:lvl6pPr>
            <a:lvl7pPr marL="2888864" indent="0">
              <a:buNone/>
              <a:defRPr sz="900"/>
            </a:lvl7pPr>
            <a:lvl8pPr marL="3370341" indent="0">
              <a:buNone/>
              <a:defRPr sz="900"/>
            </a:lvl8pPr>
            <a:lvl9pPr marL="385181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78EA-4F3E-4BD9-A940-D9A874F3F903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B6FA2-F11A-4BD0-981D-5522CD50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30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221" y="278277"/>
            <a:ext cx="8913972" cy="1158081"/>
          </a:xfrm>
          <a:prstGeom prst="rect">
            <a:avLst/>
          </a:prstGeom>
        </p:spPr>
        <p:txBody>
          <a:bodyPr vert="horz" lIns="96295" tIns="48148" rIns="96295" bIns="4814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221" y="1621329"/>
            <a:ext cx="8913972" cy="4585681"/>
          </a:xfrm>
          <a:prstGeom prst="rect">
            <a:avLst/>
          </a:prstGeom>
        </p:spPr>
        <p:txBody>
          <a:bodyPr vert="horz" lIns="96295" tIns="48148" rIns="96295" bIns="4814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221" y="6440234"/>
            <a:ext cx="2311030" cy="369943"/>
          </a:xfrm>
          <a:prstGeom prst="rect">
            <a:avLst/>
          </a:prstGeom>
        </p:spPr>
        <p:txBody>
          <a:bodyPr vert="horz" lIns="96295" tIns="48148" rIns="96295" bIns="4814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F78EA-4F3E-4BD9-A940-D9A874F3F903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016" y="6440234"/>
            <a:ext cx="3136397" cy="369943"/>
          </a:xfrm>
          <a:prstGeom prst="rect">
            <a:avLst/>
          </a:prstGeom>
        </p:spPr>
        <p:txBody>
          <a:bodyPr vert="horz" lIns="96295" tIns="48148" rIns="96295" bIns="4814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8163" y="6440234"/>
            <a:ext cx="2311030" cy="369943"/>
          </a:xfrm>
          <a:prstGeom prst="rect">
            <a:avLst/>
          </a:prstGeom>
        </p:spPr>
        <p:txBody>
          <a:bodyPr vert="horz" lIns="96295" tIns="48148" rIns="96295" bIns="4814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B6FA2-F11A-4BD0-981D-5522CD502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07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2955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108" indent="-361108" algn="l" defTabSz="96295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2401" indent="-300923" algn="l" defTabSz="96295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203693" indent="-240739" algn="l" defTabSz="96295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85171" indent="-240739" algn="l" defTabSz="962955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6648" indent="-240739" algn="l" defTabSz="962955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48125" indent="-240739" algn="l" defTabSz="96295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603" indent="-240739" algn="l" defTabSz="96295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11080" indent="-240739" algn="l" defTabSz="96295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92557" indent="-240739" algn="l" defTabSz="96295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1477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2955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4432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5909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7387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8864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0341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51819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221" y="277826"/>
            <a:ext cx="8913972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221" y="1620840"/>
            <a:ext cx="8913972" cy="45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221" y="6440501"/>
            <a:ext cx="2311030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81BFE941-55F7-471B-AF31-DAEC25992210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014" y="6440501"/>
            <a:ext cx="3136397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8163" y="6440501"/>
            <a:ext cx="2311030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08DF5B2F-6419-4A83-BD46-FAA8A86E2E50}" type="slidenum">
              <a:rPr lang="en-GB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02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221" y="277820"/>
            <a:ext cx="8913972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221" y="1620840"/>
            <a:ext cx="8913972" cy="45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221" y="6440495"/>
            <a:ext cx="2311030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0D721CEE-F109-4897-9146-23A9C3DA36A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011" y="6440495"/>
            <a:ext cx="3136397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8163" y="6440495"/>
            <a:ext cx="2311030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76D1DE24-59B7-476E-962F-0600A33A5DA0}" type="slidenum">
              <a:rPr lang="en-GB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41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221" y="277814"/>
            <a:ext cx="8913972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221" y="1620839"/>
            <a:ext cx="8913972" cy="45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221" y="6440489"/>
            <a:ext cx="2311030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AC84856C-AF44-4E4D-B1E0-50BA9299F46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008" y="6440489"/>
            <a:ext cx="3136397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8163" y="6440489"/>
            <a:ext cx="2311030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15EEC384-DA37-46AE-911F-899363C56652}" type="slidenum">
              <a:rPr lang="en-GB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07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221" y="278268"/>
            <a:ext cx="8913972" cy="1158081"/>
          </a:xfrm>
          <a:prstGeom prst="rect">
            <a:avLst/>
          </a:prstGeom>
        </p:spPr>
        <p:txBody>
          <a:bodyPr vert="horz" lIns="96295" tIns="48148" rIns="96295" bIns="4814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221" y="1621320"/>
            <a:ext cx="8913972" cy="4585681"/>
          </a:xfrm>
          <a:prstGeom prst="rect">
            <a:avLst/>
          </a:prstGeom>
        </p:spPr>
        <p:txBody>
          <a:bodyPr vert="horz" lIns="96295" tIns="48148" rIns="96295" bIns="4814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221" y="6440225"/>
            <a:ext cx="2311030" cy="369943"/>
          </a:xfrm>
          <a:prstGeom prst="rect">
            <a:avLst/>
          </a:prstGeom>
        </p:spPr>
        <p:txBody>
          <a:bodyPr vert="horz" lIns="96295" tIns="48148" rIns="96295" bIns="4814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4AACA-329F-4546-AB62-002985311F0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011" y="6440225"/>
            <a:ext cx="3136397" cy="369943"/>
          </a:xfrm>
          <a:prstGeom prst="rect">
            <a:avLst/>
          </a:prstGeom>
        </p:spPr>
        <p:txBody>
          <a:bodyPr vert="horz" lIns="96295" tIns="48148" rIns="96295" bIns="4814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8163" y="6440225"/>
            <a:ext cx="2311030" cy="369943"/>
          </a:xfrm>
          <a:prstGeom prst="rect">
            <a:avLst/>
          </a:prstGeom>
        </p:spPr>
        <p:txBody>
          <a:bodyPr vert="horz" lIns="96295" tIns="48148" rIns="96295" bIns="4814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10A00-A528-4C78-B09C-D26209F5627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03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62955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108" indent="-361108" algn="l" defTabSz="96295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2401" indent="-300923" algn="l" defTabSz="96295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203693" indent="-240739" algn="l" defTabSz="96295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85171" indent="-240739" algn="l" defTabSz="962955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6648" indent="-240739" algn="l" defTabSz="962955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48125" indent="-240739" algn="l" defTabSz="96295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603" indent="-240739" algn="l" defTabSz="96295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11080" indent="-240739" algn="l" defTabSz="96295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92557" indent="-240739" algn="l" defTabSz="96295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1477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2955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4432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5909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7387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8864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0341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51819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221" y="278263"/>
            <a:ext cx="8913972" cy="1158081"/>
          </a:xfrm>
          <a:prstGeom prst="rect">
            <a:avLst/>
          </a:prstGeom>
        </p:spPr>
        <p:txBody>
          <a:bodyPr vert="horz" lIns="96295" tIns="48148" rIns="96295" bIns="4814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221" y="1621315"/>
            <a:ext cx="8913972" cy="4585681"/>
          </a:xfrm>
          <a:prstGeom prst="rect">
            <a:avLst/>
          </a:prstGeom>
        </p:spPr>
        <p:txBody>
          <a:bodyPr vert="horz" lIns="96295" tIns="48148" rIns="96295" bIns="4814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221" y="6440220"/>
            <a:ext cx="2311030" cy="369943"/>
          </a:xfrm>
          <a:prstGeom prst="rect">
            <a:avLst/>
          </a:prstGeom>
        </p:spPr>
        <p:txBody>
          <a:bodyPr vert="horz" lIns="96295" tIns="48148" rIns="96295" bIns="4814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F78EA-4F3E-4BD9-A940-D9A874F3F903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009" y="6440220"/>
            <a:ext cx="3136397" cy="369943"/>
          </a:xfrm>
          <a:prstGeom prst="rect">
            <a:avLst/>
          </a:prstGeom>
        </p:spPr>
        <p:txBody>
          <a:bodyPr vert="horz" lIns="96295" tIns="48148" rIns="96295" bIns="4814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8163" y="6440220"/>
            <a:ext cx="2311030" cy="369943"/>
          </a:xfrm>
          <a:prstGeom prst="rect">
            <a:avLst/>
          </a:prstGeom>
        </p:spPr>
        <p:txBody>
          <a:bodyPr vert="horz" lIns="96295" tIns="48148" rIns="96295" bIns="4814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B6FA2-F11A-4BD0-981D-5522CD502A6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13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62955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108" indent="-361108" algn="l" defTabSz="96295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2401" indent="-300923" algn="l" defTabSz="96295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203693" indent="-240739" algn="l" defTabSz="96295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85171" indent="-240739" algn="l" defTabSz="962955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6648" indent="-240739" algn="l" defTabSz="962955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48125" indent="-240739" algn="l" defTabSz="96295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603" indent="-240739" algn="l" defTabSz="96295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11080" indent="-240739" algn="l" defTabSz="96295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92557" indent="-240739" algn="l" defTabSz="96295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1477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2955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4432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5909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7387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8864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0341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51819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221" y="278268"/>
            <a:ext cx="8913972" cy="1158081"/>
          </a:xfrm>
          <a:prstGeom prst="rect">
            <a:avLst/>
          </a:prstGeom>
        </p:spPr>
        <p:txBody>
          <a:bodyPr vert="horz" lIns="96295" tIns="48148" rIns="96295" bIns="4814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221" y="1621320"/>
            <a:ext cx="8913972" cy="4585681"/>
          </a:xfrm>
          <a:prstGeom prst="rect">
            <a:avLst/>
          </a:prstGeom>
        </p:spPr>
        <p:txBody>
          <a:bodyPr vert="horz" lIns="96295" tIns="48148" rIns="96295" bIns="4814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221" y="6440225"/>
            <a:ext cx="2311030" cy="369943"/>
          </a:xfrm>
          <a:prstGeom prst="rect">
            <a:avLst/>
          </a:prstGeom>
        </p:spPr>
        <p:txBody>
          <a:bodyPr vert="horz" lIns="96295" tIns="48148" rIns="96295" bIns="4814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4AACA-329F-4546-AB62-002985311F0A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011" y="6440225"/>
            <a:ext cx="3136397" cy="369943"/>
          </a:xfrm>
          <a:prstGeom prst="rect">
            <a:avLst/>
          </a:prstGeom>
        </p:spPr>
        <p:txBody>
          <a:bodyPr vert="horz" lIns="96295" tIns="48148" rIns="96295" bIns="4814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8163" y="6440225"/>
            <a:ext cx="2311030" cy="369943"/>
          </a:xfrm>
          <a:prstGeom prst="rect">
            <a:avLst/>
          </a:prstGeom>
        </p:spPr>
        <p:txBody>
          <a:bodyPr vert="horz" lIns="96295" tIns="48148" rIns="96295" bIns="4814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10A00-A528-4C78-B09C-D26209F56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59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62955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1108" indent="-361108" algn="l" defTabSz="96295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2401" indent="-300923" algn="l" defTabSz="96295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203693" indent="-240739" algn="l" defTabSz="96295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85171" indent="-240739" algn="l" defTabSz="962955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6648" indent="-240739" algn="l" defTabSz="962955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48125" indent="-240739" algn="l" defTabSz="96295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603" indent="-240739" algn="l" defTabSz="96295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11080" indent="-240739" algn="l" defTabSz="96295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92557" indent="-240739" algn="l" defTabSz="96295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1477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2955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4432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5909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7387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8864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0341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51819" algn="l" defTabSz="96295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221" y="277814"/>
            <a:ext cx="8913972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221" y="1620839"/>
            <a:ext cx="8913972" cy="458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221" y="6440489"/>
            <a:ext cx="2311030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84E5A3-609A-4947-9FF6-D930100C641F}" type="datetimeFigureOut">
              <a:rPr lang="en-GB"/>
              <a:pPr>
                <a:defRPr/>
              </a:pPr>
              <a:t>13/03/2018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008" y="6440489"/>
            <a:ext cx="3136397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8163" y="6440489"/>
            <a:ext cx="2311030" cy="3698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6D88D56-79CA-46EB-8409-4B9263C8AD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591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itchFamily="34" charset="0"/>
        </a:defRPr>
      </a:lvl5pPr>
      <a:lvl6pPr marL="457109" algn="ctr" rtl="0" fontAlgn="base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itchFamily="34" charset="0"/>
        </a:defRPr>
      </a:lvl6pPr>
      <a:lvl7pPr marL="914217" algn="ctr" rtl="0" fontAlgn="base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itchFamily="34" charset="0"/>
        </a:defRPr>
      </a:lvl7pPr>
      <a:lvl8pPr marL="1371326" algn="ctr" rtl="0" fontAlgn="base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itchFamily="34" charset="0"/>
        </a:defRPr>
      </a:lvl8pPr>
      <a:lvl9pPr marL="1828434" algn="ctr" rtl="0" fontAlgn="base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itchFamily="34" charset="0"/>
        </a:defRPr>
      </a:lvl9pPr>
    </p:titleStyle>
    <p:bodyStyle>
      <a:lvl1pPr marL="342831" indent="-34283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801" indent="-28569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771" indent="-22855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80" indent="-22855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89" indent="-22855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97" indent="-228554" algn="l" defTabSz="91421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6" indent="-228554" algn="l" defTabSz="91421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4" indent="-228554" algn="l" defTabSz="91421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23" indent="-228554" algn="l" defTabSz="91421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.uk/url?sa=i&amp;rct=j&amp;q=&amp;esrc=s&amp;frm=1&amp;source=images&amp;cd=&amp;cad=rja&amp;uact=8&amp;ved=0ahUKEwi3hquO7pfKAhUEXBQKHd0FDAQQjRwIBw&amp;url=http://picterest.info/V2FpbpdQ-printable-periodic-table-2014/&amp;bvm=bv.110151844,d.d24&amp;psig=AFQjCNEpTNKz_8t6lXTppyrpmAbnJ-DxVQ&amp;ust=1452261576356399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776911" y="489840"/>
            <a:ext cx="2923221" cy="2566401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079998" y="4560031"/>
            <a:ext cx="1926012" cy="2343061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 altLang="en-US" sz="1200">
              <a:solidFill>
                <a:srgbClr val="FFFFFF"/>
              </a:solidFill>
            </a:endParaRP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44433" y="665163"/>
            <a:ext cx="1871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GB" altLang="en-US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082" name="AutoShape 34"/>
          <p:cNvSpPr>
            <a:spLocks noChangeArrowheads="1"/>
          </p:cNvSpPr>
          <p:nvPr/>
        </p:nvSpPr>
        <p:spPr bwMode="auto">
          <a:xfrm>
            <a:off x="7307796" y="4554364"/>
            <a:ext cx="2520648" cy="2327149"/>
          </a:xfrm>
          <a:prstGeom prst="roundRect">
            <a:avLst>
              <a:gd name="adj" fmla="val 485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083" name="AutoShape 35"/>
          <p:cNvSpPr>
            <a:spLocks noChangeArrowheads="1"/>
          </p:cNvSpPr>
          <p:nvPr/>
        </p:nvSpPr>
        <p:spPr bwMode="auto">
          <a:xfrm>
            <a:off x="55663" y="4560031"/>
            <a:ext cx="2952327" cy="2343056"/>
          </a:xfrm>
          <a:prstGeom prst="roundRect">
            <a:avLst>
              <a:gd name="adj" fmla="val 5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085" name="AutoShape 37"/>
          <p:cNvSpPr>
            <a:spLocks noChangeArrowheads="1"/>
          </p:cNvSpPr>
          <p:nvPr/>
        </p:nvSpPr>
        <p:spPr bwMode="auto">
          <a:xfrm>
            <a:off x="5757775" y="488817"/>
            <a:ext cx="4090976" cy="1858619"/>
          </a:xfrm>
          <a:prstGeom prst="roundRect">
            <a:avLst>
              <a:gd name="adj" fmla="val 7421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5744294" y="485081"/>
            <a:ext cx="4032449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What are the charges and masses of electrons, protons and neutrons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8191783" y="15"/>
            <a:ext cx="151264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GB" altLang="en-US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091" name="AutoShape 43"/>
          <p:cNvSpPr>
            <a:spLocks noChangeArrowheads="1"/>
          </p:cNvSpPr>
          <p:nvPr/>
        </p:nvSpPr>
        <p:spPr bwMode="auto">
          <a:xfrm>
            <a:off x="55662" y="489840"/>
            <a:ext cx="2663607" cy="2566402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55662" y="521916"/>
            <a:ext cx="266360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Draw the symbol for sodium include its atomic mass and atomic number (what do they tell us?)</a:t>
            </a:r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55662" y="4560031"/>
            <a:ext cx="3023704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Draw the electronic configuration for argon</a:t>
            </a: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2776911" y="521916"/>
            <a:ext cx="2923221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Why do atoms contain equal number of protons and electrons?</a:t>
            </a: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Where are electrons and neutrons and protons found in an atom?</a:t>
            </a:r>
          </a:p>
        </p:txBody>
      </p:sp>
      <p:sp>
        <p:nvSpPr>
          <p:cNvPr id="27" name="Text Box 73"/>
          <p:cNvSpPr txBox="1">
            <a:spLocks noChangeArrowheads="1"/>
          </p:cNvSpPr>
          <p:nvPr/>
        </p:nvSpPr>
        <p:spPr bwMode="auto">
          <a:xfrm>
            <a:off x="200033" y="60114"/>
            <a:ext cx="9432925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>
                <a:latin typeface="Comic Sans MS" pitchFamily="66" charset="0"/>
              </a:rPr>
              <a:t>ATOMIC STRUCTURE</a:t>
            </a:r>
          </a:p>
        </p:txBody>
      </p:sp>
      <p:sp>
        <p:nvSpPr>
          <p:cNvPr id="29" name="Rounded Rectangle 21"/>
          <p:cNvSpPr/>
          <p:nvPr/>
        </p:nvSpPr>
        <p:spPr>
          <a:xfrm>
            <a:off x="200033" y="89874"/>
            <a:ext cx="9432925" cy="320675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/>
          </a:p>
        </p:txBody>
      </p:sp>
      <p:sp>
        <p:nvSpPr>
          <p:cNvPr id="2" name="Rounded Rectangle 1"/>
          <p:cNvSpPr/>
          <p:nvPr/>
        </p:nvSpPr>
        <p:spPr>
          <a:xfrm>
            <a:off x="1091632" y="1564961"/>
            <a:ext cx="576064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 Box 76"/>
          <p:cNvSpPr txBox="1">
            <a:spLocks noChangeArrowheads="1"/>
          </p:cNvSpPr>
          <p:nvPr/>
        </p:nvSpPr>
        <p:spPr bwMode="auto">
          <a:xfrm>
            <a:off x="7328470" y="4554364"/>
            <a:ext cx="25801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Draw  and label the nuclear model of the atom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398826"/>
              </p:ext>
            </p:extLst>
          </p:nvPr>
        </p:nvGraphicFramePr>
        <p:xfrm>
          <a:off x="6075246" y="918791"/>
          <a:ext cx="3456033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6898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Charge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Mass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75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Proton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Neutron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Electron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" name="AutoShape 35"/>
          <p:cNvSpPr>
            <a:spLocks noChangeArrowheads="1"/>
          </p:cNvSpPr>
          <p:nvPr/>
        </p:nvSpPr>
        <p:spPr bwMode="auto">
          <a:xfrm>
            <a:off x="55662" y="3126391"/>
            <a:ext cx="5644469" cy="1363491"/>
          </a:xfrm>
          <a:prstGeom prst="roundRect">
            <a:avLst>
              <a:gd name="adj" fmla="val 5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598" y="3159019"/>
            <a:ext cx="55576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omic Sans MS" panose="030F0702030302020204" pitchFamily="66" charset="0"/>
              </a:rPr>
              <a:t>What is an isotope?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How are the chemical and physical properties of isotopes different?</a:t>
            </a:r>
          </a:p>
        </p:txBody>
      </p:sp>
      <p:sp>
        <p:nvSpPr>
          <p:cNvPr id="26" name="Text Box 74"/>
          <p:cNvSpPr txBox="1">
            <a:spLocks noChangeArrowheads="1"/>
          </p:cNvSpPr>
          <p:nvPr/>
        </p:nvSpPr>
        <p:spPr bwMode="auto">
          <a:xfrm>
            <a:off x="3079998" y="4593096"/>
            <a:ext cx="19260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How has the Dalton model of the atom changed over time?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5078018" y="4554364"/>
            <a:ext cx="2171728" cy="2327150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 altLang="en-US" sz="1200">
              <a:solidFill>
                <a:srgbClr val="FFFFFF"/>
              </a:solidFill>
            </a:endParaRPr>
          </a:p>
        </p:txBody>
      </p:sp>
      <p:sp>
        <p:nvSpPr>
          <p:cNvPr id="32" name="Text Box 74"/>
          <p:cNvSpPr txBox="1">
            <a:spLocks noChangeArrowheads="1"/>
          </p:cNvSpPr>
          <p:nvPr/>
        </p:nvSpPr>
        <p:spPr bwMode="auto">
          <a:xfrm>
            <a:off x="5101144" y="4574085"/>
            <a:ext cx="214860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Calculate the number of protons, neutrons and electrons these atoms have: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5240238" y="5244827"/>
            <a:ext cx="542556" cy="59689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6" name="TextBox 5"/>
          <p:cNvSpPr txBox="1"/>
          <p:nvPr/>
        </p:nvSpPr>
        <p:spPr>
          <a:xfrm>
            <a:off x="5168230" y="527444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Be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89770" y="5130428"/>
            <a:ext cx="3985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/>
              <a:t>9</a:t>
            </a:r>
          </a:p>
          <a:p>
            <a:pPr>
              <a:lnSpc>
                <a:spcPct val="150000"/>
              </a:lnSpc>
            </a:pPr>
            <a:r>
              <a:rPr lang="en-GB" sz="1400" dirty="0"/>
              <a:t>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16302" y="5202436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P=</a:t>
            </a:r>
          </a:p>
          <a:p>
            <a:r>
              <a:rPr lang="en-GB" sz="1200" dirty="0"/>
              <a:t>E=</a:t>
            </a:r>
          </a:p>
          <a:p>
            <a:r>
              <a:rPr lang="en-GB" sz="1200" dirty="0"/>
              <a:t>N=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5240238" y="6026155"/>
            <a:ext cx="542556" cy="596892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/>
          </a:p>
        </p:txBody>
      </p:sp>
      <p:sp>
        <p:nvSpPr>
          <p:cNvPr id="36" name="TextBox 35"/>
          <p:cNvSpPr txBox="1"/>
          <p:nvPr/>
        </p:nvSpPr>
        <p:spPr>
          <a:xfrm>
            <a:off x="5240238" y="6026155"/>
            <a:ext cx="398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417762" y="5911756"/>
            <a:ext cx="398540" cy="705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/>
              <a:t>39</a:t>
            </a:r>
          </a:p>
          <a:p>
            <a:pPr>
              <a:lnSpc>
                <a:spcPct val="150000"/>
              </a:lnSpc>
            </a:pPr>
            <a:r>
              <a:rPr lang="en-GB" sz="1400" dirty="0"/>
              <a:t>19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816302" y="5983764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P=</a:t>
            </a:r>
          </a:p>
          <a:p>
            <a:r>
              <a:rPr lang="en-GB" sz="1200" dirty="0"/>
              <a:t>E=</a:t>
            </a:r>
          </a:p>
          <a:p>
            <a:r>
              <a:rPr lang="en-GB" sz="1200" dirty="0"/>
              <a:t>N=</a:t>
            </a:r>
          </a:p>
        </p:txBody>
      </p:sp>
      <p:sp>
        <p:nvSpPr>
          <p:cNvPr id="39" name="AutoShape 35"/>
          <p:cNvSpPr>
            <a:spLocks noChangeArrowheads="1"/>
          </p:cNvSpPr>
          <p:nvPr/>
        </p:nvSpPr>
        <p:spPr bwMode="auto">
          <a:xfrm>
            <a:off x="5757774" y="2400998"/>
            <a:ext cx="4090978" cy="2087780"/>
          </a:xfrm>
          <a:prstGeom prst="roundRect">
            <a:avLst>
              <a:gd name="adj" fmla="val 5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0" name="Text Box 74"/>
          <p:cNvSpPr txBox="1">
            <a:spLocks noChangeArrowheads="1"/>
          </p:cNvSpPr>
          <p:nvPr/>
        </p:nvSpPr>
        <p:spPr bwMode="auto">
          <a:xfrm>
            <a:off x="5785210" y="2429591"/>
            <a:ext cx="40432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b="1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[H] </a:t>
            </a: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Chlorine has 2 isotopes, 75% is Cl   and 25% is Cl   . Calculate the relative atomic mass of Chlorine. Give your answer to 1dp.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26689" y="2394124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/>
              <a:t>35</a:t>
            </a:r>
          </a:p>
          <a:p>
            <a:r>
              <a:rPr lang="en-GB" sz="700" dirty="0"/>
              <a:t>17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926244" y="2394124"/>
            <a:ext cx="274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37</a:t>
            </a:r>
          </a:p>
          <a:p>
            <a:r>
              <a:rPr lang="en-GB" sz="700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93311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1"/>
          <p:cNvSpPr/>
          <p:nvPr/>
        </p:nvSpPr>
        <p:spPr>
          <a:xfrm>
            <a:off x="71427" y="72082"/>
            <a:ext cx="9704420" cy="377826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8191777" y="3"/>
            <a:ext cx="151264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059" name="Text Box 18"/>
          <p:cNvSpPr txBox="1">
            <a:spLocks noChangeArrowheads="1"/>
          </p:cNvSpPr>
          <p:nvPr/>
        </p:nvSpPr>
        <p:spPr bwMode="auto">
          <a:xfrm>
            <a:off x="34812" y="80576"/>
            <a:ext cx="98139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METHODS OF SEPARATING AND PURIFYING SUBSTANCES</a:t>
            </a:r>
          </a:p>
        </p:txBody>
      </p:sp>
      <p:sp>
        <p:nvSpPr>
          <p:cNvPr id="18" name="AutoShape 66"/>
          <p:cNvSpPr>
            <a:spLocks noChangeArrowheads="1"/>
          </p:cNvSpPr>
          <p:nvPr/>
        </p:nvSpPr>
        <p:spPr bwMode="auto">
          <a:xfrm>
            <a:off x="6896422" y="2906783"/>
            <a:ext cx="2967008" cy="3971683"/>
          </a:xfrm>
          <a:prstGeom prst="roundRect">
            <a:avLst>
              <a:gd name="adj" fmla="val 3088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5301" y="4191248"/>
            <a:ext cx="1893449" cy="237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6896422" y="2921114"/>
            <a:ext cx="2952328" cy="27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Give the equation to calculate </a:t>
            </a:r>
            <a:r>
              <a:rPr lang="en-GB" altLang="en-US" sz="100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R</a:t>
            </a:r>
            <a:r>
              <a:rPr lang="en-GB" altLang="en-US" sz="1000" baseline="-25000" dirty="0" err="1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f</a:t>
            </a: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 values: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Calculate the </a:t>
            </a:r>
            <a:r>
              <a:rPr kumimoji="0" lang="en-GB" alt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R</a:t>
            </a:r>
            <a:r>
              <a:rPr kumimoji="0" lang="en-GB" altLang="en-US" sz="10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f</a:t>
            </a:r>
            <a:r>
              <a:rPr kumimoji="0" lang="en-GB" altLang="en-US" sz="1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 </a:t>
            </a: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values of components A and 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B:</a:t>
            </a:r>
          </a:p>
        </p:txBody>
      </p:sp>
      <p:sp>
        <p:nvSpPr>
          <p:cNvPr id="31" name="Text Box 22">
            <a:extLst>
              <a:ext uri="{FF2B5EF4-FFF2-40B4-BE49-F238E27FC236}">
                <a16:creationId xmlns:a16="http://schemas.microsoft.com/office/drawing/2014/main" id="{3D2723F0-C81F-4B26-B453-5DBAA77CA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64" y="525438"/>
            <a:ext cx="2259324" cy="6342474"/>
          </a:xfrm>
          <a:prstGeom prst="roundRect">
            <a:avLst>
              <a:gd name="adj" fmla="val 6032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r>
              <a:rPr lang="en-GB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Use the diagrams to help you describe the difference between a pure substance and a mixture</a:t>
            </a: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A pure substance and a mixture were melted. The data obtained is shown below.</a:t>
            </a: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1000" dirty="0">
                <a:solidFill>
                  <a:prstClr val="black"/>
                </a:solidFill>
                <a:latin typeface="Comic Sans MS" panose="030F0702030302020204" pitchFamily="66" charset="0"/>
              </a:rPr>
              <a:t/>
            </a:r>
            <a:br>
              <a:rPr lang="en-GB" sz="1000" dirty="0">
                <a:solidFill>
                  <a:prstClr val="black"/>
                </a:solidFill>
                <a:latin typeface="Comic Sans MS" panose="030F0702030302020204" pitchFamily="66" charset="0"/>
              </a:rPr>
            </a:br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Which line shows the melting of a pure substance, and which shows the melting of a mixture? </a:t>
            </a: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How did you decide? </a:t>
            </a:r>
            <a:endParaRPr lang="en-US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3BE215-856C-4FEB-A98C-07F78543204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1220" r="2751" b="26619"/>
          <a:stretch/>
        </p:blipFill>
        <p:spPr>
          <a:xfrm>
            <a:off x="172602" y="1097981"/>
            <a:ext cx="2029854" cy="648072"/>
          </a:xfrm>
          <a:prstGeom prst="rect">
            <a:avLst/>
          </a:prstGeom>
        </p:spPr>
      </p:pic>
      <p:grpSp>
        <p:nvGrpSpPr>
          <p:cNvPr id="2054" name="Group 2053">
            <a:extLst>
              <a:ext uri="{FF2B5EF4-FFF2-40B4-BE49-F238E27FC236}">
                <a16:creationId xmlns:a16="http://schemas.microsoft.com/office/drawing/2014/main" id="{C7122CDF-D49F-4C76-AC2F-E0DDD69C29A3}"/>
              </a:ext>
            </a:extLst>
          </p:cNvPr>
          <p:cNvGrpSpPr/>
          <p:nvPr/>
        </p:nvGrpSpPr>
        <p:grpSpPr>
          <a:xfrm>
            <a:off x="559718" y="3237847"/>
            <a:ext cx="1069889" cy="917656"/>
            <a:chOff x="2658181" y="2462917"/>
            <a:chExt cx="1069889" cy="917656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9DD657E-4CE4-4F88-891E-C3CF050F8DC1}"/>
                </a:ext>
              </a:extLst>
            </p:cNvPr>
            <p:cNvCxnSpPr>
              <a:cxnSpLocks/>
            </p:cNvCxnSpPr>
            <p:nvPr/>
          </p:nvCxnSpPr>
          <p:spPr>
            <a:xfrm>
              <a:off x="2863974" y="2466132"/>
              <a:ext cx="0" cy="7200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7205ECA6-30F3-4730-AAD6-C83D31E6946A}"/>
                </a:ext>
              </a:extLst>
            </p:cNvPr>
            <p:cNvCxnSpPr>
              <a:cxnSpLocks/>
            </p:cNvCxnSpPr>
            <p:nvPr/>
          </p:nvCxnSpPr>
          <p:spPr>
            <a:xfrm>
              <a:off x="2872358" y="3186212"/>
              <a:ext cx="8557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7D34AB0-F9E4-46F1-9884-D5AD87D29ED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63974" y="2899395"/>
              <a:ext cx="199256" cy="2964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588E745-F365-428B-8130-719928B42EF9}"/>
                </a:ext>
              </a:extLst>
            </p:cNvPr>
            <p:cNvCxnSpPr>
              <a:cxnSpLocks/>
            </p:cNvCxnSpPr>
            <p:nvPr/>
          </p:nvCxnSpPr>
          <p:spPr>
            <a:xfrm>
              <a:off x="3063230" y="2898180"/>
              <a:ext cx="20764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01E342EA-5463-4DA0-A225-4E6E8626BD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62485" y="2600550"/>
              <a:ext cx="199256" cy="2964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D71AAD5-89F4-4305-B8C4-EAB2542F29F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72358" y="2854977"/>
              <a:ext cx="176192" cy="336035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242F8F6-BD13-4B9B-ACC2-1E1F09FBBFC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56933" y="2769785"/>
              <a:ext cx="194416" cy="85192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B649D134-237E-46B6-AD7A-39F9DF36C82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52971" y="2548938"/>
              <a:ext cx="125932" cy="218427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3" name="TextBox 2052">
              <a:extLst>
                <a:ext uri="{FF2B5EF4-FFF2-40B4-BE49-F238E27FC236}">
                  <a16:creationId xmlns:a16="http://schemas.microsoft.com/office/drawing/2014/main" id="{CDE83469-37E3-401E-B9E1-9D31684FF43E}"/>
                </a:ext>
              </a:extLst>
            </p:cNvPr>
            <p:cNvSpPr txBox="1"/>
            <p:nvPr/>
          </p:nvSpPr>
          <p:spPr>
            <a:xfrm>
              <a:off x="3068137" y="3165129"/>
              <a:ext cx="3914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/>
                <a:t>Time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4DE192B-654B-47A0-9F20-D49BA657E26B}"/>
                </a:ext>
              </a:extLst>
            </p:cNvPr>
            <p:cNvSpPr txBox="1"/>
            <p:nvPr/>
          </p:nvSpPr>
          <p:spPr>
            <a:xfrm rot="16200000">
              <a:off x="2399456" y="2721642"/>
              <a:ext cx="73289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/>
                <a:t>Temperature</a:t>
              </a:r>
            </a:p>
          </p:txBody>
        </p:sp>
      </p:grpSp>
      <p:sp>
        <p:nvSpPr>
          <p:cNvPr id="56" name="Text Box 22">
            <a:extLst>
              <a:ext uri="{FF2B5EF4-FFF2-40B4-BE49-F238E27FC236}">
                <a16:creationId xmlns:a16="http://schemas.microsoft.com/office/drawing/2014/main" id="{6E889E95-3B0D-41A6-A340-FA3EDD6D5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446" y="521916"/>
            <a:ext cx="2746514" cy="2304185"/>
          </a:xfrm>
          <a:prstGeom prst="roundRect">
            <a:avLst>
              <a:gd name="adj" fmla="val 6032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r>
              <a:rPr lang="en-GB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Describe using diagrams how to separate two or more liquids using fractional distillation</a:t>
            </a:r>
            <a:endParaRPr lang="en-US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57" name="Text Box 22">
            <a:extLst>
              <a:ext uri="{FF2B5EF4-FFF2-40B4-BE49-F238E27FC236}">
                <a16:creationId xmlns:a16="http://schemas.microsoft.com/office/drawing/2014/main" id="{F2275B5C-85DA-4284-BFEC-A3CE8A9E7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3924" y="530589"/>
            <a:ext cx="2746514" cy="2295511"/>
          </a:xfrm>
          <a:prstGeom prst="roundRect">
            <a:avLst>
              <a:gd name="adj" fmla="val 6032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r>
              <a:rPr lang="en-GB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Describe using diagrams how to separate an insoluble solid from a liquid using filtration</a:t>
            </a: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Why would this method not work if the solid was soluble?</a:t>
            </a:r>
            <a:endParaRPr lang="en-US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58" name="Text Box 22">
            <a:extLst>
              <a:ext uri="{FF2B5EF4-FFF2-40B4-BE49-F238E27FC236}">
                <a16:creationId xmlns:a16="http://schemas.microsoft.com/office/drawing/2014/main" id="{4BB590C6-F89B-4B2E-87AF-9335D011D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2726" y="4572221"/>
            <a:ext cx="4441688" cy="2304185"/>
          </a:xfrm>
          <a:prstGeom prst="roundRect">
            <a:avLst>
              <a:gd name="adj" fmla="val 6032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algn="ctr">
              <a:lnSpc>
                <a:spcPct val="200000"/>
              </a:lnSpc>
            </a:pPr>
            <a:r>
              <a:rPr lang="en-GB" sz="1000" i="1" dirty="0">
                <a:solidFill>
                  <a:prstClr val="black"/>
                </a:solidFill>
                <a:latin typeface="Comic Sans MS" panose="030F0702030302020204" pitchFamily="66" charset="0"/>
              </a:rPr>
              <a:t>Attracted,   separation,   rates,   mobile,   stationary,   </a:t>
            </a:r>
          </a:p>
          <a:p>
            <a:pPr>
              <a:lnSpc>
                <a:spcPct val="200000"/>
              </a:lnSpc>
            </a:pPr>
            <a:r>
              <a:rPr lang="en-GB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Chromatography is the _________ of mixtures of soluble substances. The mobile phase is the _________ and  the stationary phase is the _________ .</a:t>
            </a:r>
          </a:p>
          <a:p>
            <a:pPr>
              <a:lnSpc>
                <a:spcPct val="200000"/>
              </a:lnSpc>
            </a:pPr>
            <a:r>
              <a:rPr lang="en-GB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The different substances in the mixture are all _________ to the mobile phase and the stationary phase by different amounts. This means the substance move at different _________ up the paper.</a:t>
            </a:r>
            <a:endParaRPr lang="en-US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Text Box 22">
            <a:extLst>
              <a:ext uri="{FF2B5EF4-FFF2-40B4-BE49-F238E27FC236}">
                <a16:creationId xmlns:a16="http://schemas.microsoft.com/office/drawing/2014/main" id="{90170B8A-D9CC-4280-9585-5C2F37E27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138" y="522004"/>
            <a:ext cx="1869988" cy="3971683"/>
          </a:xfrm>
          <a:prstGeom prst="roundRect">
            <a:avLst>
              <a:gd name="adj" fmla="val 6032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r>
              <a:rPr lang="en-GB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Describe the different stages in the purification of water:</a:t>
            </a:r>
          </a:p>
          <a:p>
            <a:endParaRPr lang="en-GB" sz="2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2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Sedimentation</a:t>
            </a: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Filtration</a:t>
            </a: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GB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Chlorination</a:t>
            </a: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US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60" name="Text Box 22">
            <a:extLst>
              <a:ext uri="{FF2B5EF4-FFF2-40B4-BE49-F238E27FC236}">
                <a16:creationId xmlns:a16="http://schemas.microsoft.com/office/drawing/2014/main" id="{19E98AAA-B93A-46C7-9CF8-8818F477D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3924" y="2904634"/>
            <a:ext cx="2530490" cy="1589053"/>
          </a:xfrm>
          <a:prstGeom prst="roundRect">
            <a:avLst>
              <a:gd name="adj" fmla="val 6032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r>
              <a:rPr lang="en-GB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Describe how seawater can be made potable</a:t>
            </a:r>
            <a:endParaRPr lang="en-US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64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5662" y="449908"/>
            <a:ext cx="3456384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What is electrolysis?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What do we call the substance that is broken down during electrolysis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What is the positive electrode called?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What is the negative electrode called?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Label a diagram showing the electrolysis of molten copper bromide (CuBr</a:t>
            </a:r>
            <a:r>
              <a:rPr kumimoji="0" lang="en-GB" altLang="en-US" sz="1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2</a:t>
            </a: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502901" y="1717136"/>
            <a:ext cx="2520281" cy="1663153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ounded Rectangle 21"/>
          <p:cNvSpPr/>
          <p:nvPr/>
        </p:nvSpPr>
        <p:spPr>
          <a:xfrm>
            <a:off x="199993" y="89869"/>
            <a:ext cx="9431414" cy="302963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3493760" y="3450143"/>
            <a:ext cx="2538564" cy="3408477"/>
          </a:xfrm>
          <a:prstGeom prst="roundRect">
            <a:avLst>
              <a:gd name="adj" fmla="val 4623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925023" y="1245603"/>
            <a:ext cx="151264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>
            <a:off x="72008" y="449908"/>
            <a:ext cx="3368030" cy="5151059"/>
          </a:xfrm>
          <a:prstGeom prst="roundRect">
            <a:avLst>
              <a:gd name="adj" fmla="val 267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43694" y="80576"/>
            <a:ext cx="91450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ELECTROLYTIC PROCESSES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493760" y="1746052"/>
            <a:ext cx="2178526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What does OILRIG stand for?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G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493760" y="449908"/>
            <a:ext cx="2520281" cy="1196400"/>
            <a:chOff x="3584053" y="5662220"/>
            <a:chExt cx="2520281" cy="1196400"/>
          </a:xfrm>
        </p:grpSpPr>
        <p:sp>
          <p:nvSpPr>
            <p:cNvPr id="19" name="Text Box 2"/>
            <p:cNvSpPr txBox="1">
              <a:spLocks noChangeArrowheads="1"/>
            </p:cNvSpPr>
            <p:nvPr/>
          </p:nvSpPr>
          <p:spPr bwMode="auto">
            <a:xfrm>
              <a:off x="3584053" y="5662220"/>
              <a:ext cx="2520281" cy="1196400"/>
            </a:xfrm>
            <a:prstGeom prst="roundRect">
              <a:avLst>
                <a:gd name="adj" fmla="val 2750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ctr" defTabSz="962955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0" marR="0" lvl="0" indent="0" algn="ctr" defTabSz="962955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0" marR="0" lvl="0" indent="0" algn="ctr" defTabSz="962955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0" marR="0" lvl="0" indent="0" algn="ctr" defTabSz="962955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0" marR="0" lvl="0" indent="0" algn="ctr" defTabSz="962955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P a     N </a:t>
              </a:r>
              <a:r>
                <a:rPr kumimoji="0" lang="en-GB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i</a:t>
              </a:r>
              <a:r>
                <a: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  <a:ea typeface="+mn-ea"/>
                  <a:cs typeface="+mn-cs"/>
                </a:rPr>
                <a:t> c</a:t>
              </a:r>
              <a:endParaRPr kumimoji="0" lang="en-GB" sz="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0" marR="0" lvl="0" indent="0" algn="ctr" defTabSz="962955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0" marR="0" lvl="0" indent="0" algn="ctr" defTabSz="962955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0" marR="0" lvl="0" indent="0" algn="ctr" defTabSz="962955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0" marR="0" lvl="0" indent="0" algn="ctr" defTabSz="962955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  <a:p>
              <a:pPr marL="0" marR="0" lvl="0" indent="0" algn="ctr" defTabSz="962955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H="1" flipV="1">
              <a:off x="4160118" y="6066532"/>
              <a:ext cx="180020" cy="3304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4538443" y="6066532"/>
              <a:ext cx="144016" cy="3175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656062" y="5758755"/>
              <a:ext cx="9361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629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Positive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407854" y="5750486"/>
              <a:ext cx="9361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629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Anode</a:t>
              </a:r>
            </a:p>
          </p:txBody>
        </p:sp>
      </p:grp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3512045" y="3479468"/>
            <a:ext cx="273630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What is the rule for determining which element is formed at the cathode?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What is the rule for determining which element is formed at the anode?</a:t>
            </a:r>
          </a:p>
        </p:txBody>
      </p:sp>
      <p:sp>
        <p:nvSpPr>
          <p:cNvPr id="29" name="AutoShape 12"/>
          <p:cNvSpPr>
            <a:spLocks noChangeArrowheads="1"/>
          </p:cNvSpPr>
          <p:nvPr/>
        </p:nvSpPr>
        <p:spPr bwMode="auto">
          <a:xfrm>
            <a:off x="6104334" y="4770388"/>
            <a:ext cx="3728071" cy="2088232"/>
          </a:xfrm>
          <a:prstGeom prst="roundRect">
            <a:avLst>
              <a:gd name="adj" fmla="val 7421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6104332" y="4817717"/>
            <a:ext cx="348645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Complete the table 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6176652" y="5130428"/>
          <a:ext cx="3600090" cy="1631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0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0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7101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Ionic substance in solution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Element formed at 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cathode</a:t>
                      </a:r>
                      <a:endParaRPr lang="en-GB" sz="1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Element formed at anode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101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NaCl</a:t>
                      </a:r>
                      <a:r>
                        <a:rPr lang="en-GB" sz="1000" baseline="-25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Hydrogen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Chlorine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1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CuCl</a:t>
                      </a:r>
                      <a:r>
                        <a:rPr lang="en-GB" sz="1000" baseline="-25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101">
                <a:tc>
                  <a:txBody>
                    <a:bodyPr/>
                    <a:lstStyle/>
                    <a:p>
                      <a:r>
                        <a:rPr lang="en-GB" sz="10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LiBr</a:t>
                      </a:r>
                      <a:endParaRPr lang="en-GB" sz="1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101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</a:t>
                      </a:r>
                      <a:r>
                        <a:rPr lang="en-GB" sz="1000" baseline="-25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SO</a:t>
                      </a:r>
                      <a:r>
                        <a:rPr lang="en-GB" sz="1000" baseline="-25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101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CuSO</a:t>
                      </a:r>
                      <a:r>
                        <a:rPr lang="en-GB" sz="1000" baseline="-250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6103180" y="449908"/>
            <a:ext cx="3673562" cy="2816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Describe the movement of ions and electrons at each electrode when potassium iodide (KI) solution is electrolysed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Give a half equation for the reaction at the cathode: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Give a half equation for the reaction at the anode: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6085264" y="449908"/>
            <a:ext cx="3747142" cy="2858373"/>
          </a:xfrm>
          <a:prstGeom prst="roundRect">
            <a:avLst>
              <a:gd name="adj" fmla="val 2938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72008" y="5688632"/>
            <a:ext cx="3349742" cy="1169988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72008" y="5706492"/>
            <a:ext cx="334974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Why can solid ionic compounds not be electrolysed but molten ionic compounds can?</a:t>
            </a:r>
          </a:p>
        </p:txBody>
      </p:sp>
      <p:sp>
        <p:nvSpPr>
          <p:cNvPr id="27" name="AutoShape 12"/>
          <p:cNvSpPr>
            <a:spLocks noChangeArrowheads="1"/>
          </p:cNvSpPr>
          <p:nvPr/>
        </p:nvSpPr>
        <p:spPr bwMode="auto">
          <a:xfrm>
            <a:off x="6081210" y="3380289"/>
            <a:ext cx="3747142" cy="1318091"/>
          </a:xfrm>
          <a:prstGeom prst="roundRect">
            <a:avLst>
              <a:gd name="adj" fmla="val 2938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6081210" y="3450143"/>
            <a:ext cx="334974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Describe how to purify copper with electrolysis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42685" y="3390057"/>
            <a:ext cx="2158049" cy="2158050"/>
            <a:chOff x="704829" y="3369939"/>
            <a:chExt cx="2158049" cy="2158050"/>
          </a:xfrm>
        </p:grpSpPr>
        <p:pic>
          <p:nvPicPr>
            <p:cNvPr id="1026" name="Picture 2" descr="Image result for electrolysis diagram blank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4829" y="3369939"/>
              <a:ext cx="2158049" cy="21580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ounded Rectangle 4"/>
            <p:cNvSpPr/>
            <p:nvPr/>
          </p:nvSpPr>
          <p:spPr>
            <a:xfrm>
              <a:off x="1529974" y="4696647"/>
              <a:ext cx="504056" cy="365558"/>
            </a:xfrm>
            <a:prstGeom prst="roundRect">
              <a:avLst/>
            </a:prstGeom>
            <a:solidFill>
              <a:srgbClr val="73C5EF"/>
            </a:solidFill>
            <a:ln>
              <a:solidFill>
                <a:srgbClr val="73C5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6295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354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1"/>
          <p:cNvSpPr/>
          <p:nvPr/>
        </p:nvSpPr>
        <p:spPr>
          <a:xfrm>
            <a:off x="72008" y="89869"/>
            <a:ext cx="9760397" cy="360039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75727" y="89868"/>
            <a:ext cx="97767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800" b="1" dirty="0">
                <a:solidFill>
                  <a:prstClr val="black"/>
                </a:solidFill>
                <a:latin typeface="Comic Sans MS" pitchFamily="66" charset="0"/>
              </a:rPr>
              <a:t>OBTAINING AND USING METALS</a:t>
            </a:r>
          </a:p>
        </p:txBody>
      </p:sp>
      <p:sp>
        <p:nvSpPr>
          <p:cNvPr id="4" name="AutoShape 14"/>
          <p:cNvSpPr>
            <a:spLocks noChangeArrowheads="1"/>
          </p:cNvSpPr>
          <p:nvPr/>
        </p:nvSpPr>
        <p:spPr bwMode="auto">
          <a:xfrm>
            <a:off x="49834" y="3271974"/>
            <a:ext cx="4228479" cy="1290043"/>
          </a:xfrm>
          <a:prstGeom prst="roundRect">
            <a:avLst>
              <a:gd name="adj" fmla="val 2258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1800">
              <a:solidFill>
                <a:prstClr val="black"/>
              </a:solidFill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55929" y="3287730"/>
            <a:ext cx="422238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You have access to water, acid and a selection of metals. How do you determine the relative reactivity of the metals?</a:t>
            </a:r>
          </a:p>
        </p:txBody>
      </p:sp>
      <p:sp>
        <p:nvSpPr>
          <p:cNvPr id="7" name="AutoShape 14"/>
          <p:cNvSpPr>
            <a:spLocks noChangeArrowheads="1"/>
          </p:cNvSpPr>
          <p:nvPr/>
        </p:nvSpPr>
        <p:spPr bwMode="auto">
          <a:xfrm>
            <a:off x="896504" y="509024"/>
            <a:ext cx="3752613" cy="2714301"/>
          </a:xfrm>
          <a:prstGeom prst="roundRect">
            <a:avLst>
              <a:gd name="adj" fmla="val 2258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1800">
              <a:solidFill>
                <a:prstClr val="black"/>
              </a:solidFill>
            </a:endParaRP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893042" y="509024"/>
            <a:ext cx="3793984" cy="2477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Complete the following word equations:</a:t>
            </a:r>
          </a:p>
          <a:p>
            <a:pPr defTabSz="914400"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Copper oxide + Zinc </a:t>
            </a: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sym typeface="Wingdings" panose="05000000000000000000" pitchFamily="2" charset="2"/>
              </a:rPr>
              <a:t> ___________  +  ____________</a:t>
            </a:r>
          </a:p>
          <a:p>
            <a:pPr defTabSz="914400"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sym typeface="Wingdings" panose="05000000000000000000" pitchFamily="2" charset="2"/>
              </a:rPr>
              <a:t>What happened and why?</a:t>
            </a:r>
          </a:p>
          <a:p>
            <a:pPr defTabSz="914400"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  <a:sym typeface="Wingdings" panose="05000000000000000000" pitchFamily="2" charset="2"/>
            </a:endParaRPr>
          </a:p>
          <a:p>
            <a:pPr defTabSz="914400"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  <a:sym typeface="Wingdings" panose="05000000000000000000" pitchFamily="2" charset="2"/>
            </a:endParaRPr>
          </a:p>
          <a:p>
            <a:pPr defTabSz="914400"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sym typeface="Wingdings" panose="05000000000000000000" pitchFamily="2" charset="2"/>
              </a:rPr>
              <a:t>Aluminium oxide + Iron  ___________  +  ____________</a:t>
            </a:r>
          </a:p>
          <a:p>
            <a:pPr defTabSz="914400"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sym typeface="Wingdings" panose="05000000000000000000" pitchFamily="2" charset="2"/>
              </a:rPr>
              <a:t>What happened and why?</a:t>
            </a:r>
          </a:p>
          <a:p>
            <a:pPr defTabSz="914400"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953633" y="689748"/>
            <a:ext cx="1871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GB" altLang="en-US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4721474" y="509033"/>
            <a:ext cx="5110931" cy="1676139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4737802" y="502339"/>
            <a:ext cx="5472823" cy="155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Less reactive metals are displaced by carbon. Complete the equations below </a:t>
            </a:r>
          </a:p>
          <a:p>
            <a:pPr algn="ctr" defTabSz="914400"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Copper Oxide   +   Carbon        </a:t>
            </a: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   ______________   +  ______________</a:t>
            </a:r>
          </a:p>
          <a:p>
            <a:pPr algn="ctr" defTabSz="914400"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1000" dirty="0" err="1">
                <a:solidFill>
                  <a:prstClr val="black"/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CuO</a:t>
            </a: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          +          C                    _____          +          _____</a:t>
            </a:r>
          </a:p>
          <a:p>
            <a:pPr defTabSz="914400"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What has been oxidised? </a:t>
            </a:r>
          </a:p>
          <a:p>
            <a:pPr defTabSz="914400"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What has been reduced?</a:t>
            </a:r>
            <a:endParaRPr lang="en-GB" altLang="en-US" sz="1000" dirty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700583" y="2245093"/>
            <a:ext cx="5131821" cy="965614"/>
          </a:xfrm>
          <a:prstGeom prst="roundRect">
            <a:avLst>
              <a:gd name="adj" fmla="val 89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320356" y="5130428"/>
            <a:ext cx="3527654" cy="1728192"/>
          </a:xfrm>
          <a:prstGeom prst="roundRect">
            <a:avLst>
              <a:gd name="adj" fmla="val 467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5" name="TextBox 20"/>
          <p:cNvSpPr txBox="1">
            <a:spLocks noChangeArrowheads="1"/>
          </p:cNvSpPr>
          <p:nvPr/>
        </p:nvSpPr>
        <p:spPr bwMode="auto">
          <a:xfrm>
            <a:off x="4716616" y="2298551"/>
            <a:ext cx="511578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Explain why carbon can reduce zinc oxide but cannot reduce aluminium oxide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How is aluminium extracted from aluminium oxide?</a:t>
            </a: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>
            <a:off x="72007" y="557131"/>
            <a:ext cx="767396" cy="2603194"/>
          </a:xfrm>
          <a:prstGeom prst="roundRect">
            <a:avLst>
              <a:gd name="adj" fmla="val 2258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1800">
              <a:solidFill>
                <a:prstClr val="black"/>
              </a:solidFill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49834" y="605780"/>
            <a:ext cx="880194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Potassium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Sodium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Calcium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Magnesium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Aluminium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b="1" dirty="0">
                <a:solidFill>
                  <a:prstClr val="black"/>
                </a:solidFill>
                <a:latin typeface="Comic Sans MS" pitchFamily="66" charset="0"/>
              </a:rPr>
              <a:t>Carbon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Zinc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Iron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Copper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Silver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 Gold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350320" y="3268828"/>
            <a:ext cx="1898030" cy="1293189"/>
          </a:xfrm>
          <a:prstGeom prst="roundRect">
            <a:avLst>
              <a:gd name="adj" fmla="val 575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0" name="TextBox 6"/>
          <p:cNvSpPr txBox="1">
            <a:spLocks noChangeArrowheads="1"/>
          </p:cNvSpPr>
          <p:nvPr/>
        </p:nvSpPr>
        <p:spPr bwMode="auto">
          <a:xfrm>
            <a:off x="4304134" y="3279539"/>
            <a:ext cx="2340866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What is meant by oxidation?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What is meant by reduction?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6320357" y="5158025"/>
            <a:ext cx="364340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Describe how metals are extracted with bioleaching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320356" y="3279539"/>
            <a:ext cx="3527653" cy="1792633"/>
          </a:xfrm>
          <a:prstGeom prst="roundRect">
            <a:avLst>
              <a:gd name="adj" fmla="val 467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6320357" y="3307136"/>
            <a:ext cx="3643401" cy="24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Describe how metals are extracted with </a:t>
            </a:r>
            <a:r>
              <a:rPr lang="en-GB" altLang="en-US" sz="1000" dirty="0" err="1">
                <a:solidFill>
                  <a:prstClr val="black"/>
                </a:solidFill>
                <a:latin typeface="Comic Sans MS" pitchFamily="66" charset="0"/>
              </a:rPr>
              <a:t>phytoextraction</a:t>
            </a: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6107" y="4633028"/>
            <a:ext cx="3455942" cy="2225591"/>
          </a:xfrm>
          <a:prstGeom prst="roundRect">
            <a:avLst>
              <a:gd name="adj" fmla="val 467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56107" y="4660627"/>
            <a:ext cx="3433407" cy="244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Outline the advantages of recycling metals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3584054" y="4630849"/>
            <a:ext cx="2664297" cy="2225591"/>
          </a:xfrm>
          <a:prstGeom prst="roundRect">
            <a:avLst>
              <a:gd name="adj" fmla="val 467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3561519" y="4658447"/>
            <a:ext cx="283084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What is a product life-cycle assessment?</a:t>
            </a:r>
          </a:p>
        </p:txBody>
      </p:sp>
    </p:spTree>
    <p:extLst>
      <p:ext uri="{BB962C8B-B14F-4D97-AF65-F5344CB8AC3E}">
        <p14:creationId xmlns:p14="http://schemas.microsoft.com/office/powerpoint/2010/main" val="199032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75172" y="502402"/>
            <a:ext cx="3728071" cy="6347838"/>
          </a:xfrm>
          <a:prstGeom prst="roundRect">
            <a:avLst>
              <a:gd name="adj" fmla="val 329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" name="Rounded Rectangle 21"/>
          <p:cNvSpPr/>
          <p:nvPr/>
        </p:nvSpPr>
        <p:spPr>
          <a:xfrm>
            <a:off x="72008" y="89869"/>
            <a:ext cx="9760397" cy="360039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72006" y="2958901"/>
            <a:ext cx="3368031" cy="3910854"/>
          </a:xfrm>
          <a:prstGeom prst="roundRect">
            <a:avLst>
              <a:gd name="adj" fmla="val 3854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1800">
              <a:solidFill>
                <a:prstClr val="black"/>
              </a:solidFill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8191781" y="4"/>
            <a:ext cx="151264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800">
              <a:solidFill>
                <a:prstClr val="black"/>
              </a:solidFill>
            </a:endParaRPr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>
            <a:off x="72008" y="521917"/>
            <a:ext cx="3368030" cy="2376264"/>
          </a:xfrm>
          <a:prstGeom prst="roundRect">
            <a:avLst>
              <a:gd name="adj" fmla="val 2258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1800">
              <a:solidFill>
                <a:prstClr val="black"/>
              </a:solidFill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72006" y="104760"/>
            <a:ext cx="97767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800" b="1" dirty="0">
                <a:solidFill>
                  <a:prstClr val="black"/>
                </a:solidFill>
                <a:latin typeface="Comic Sans MS" pitchFamily="66" charset="0"/>
              </a:rPr>
              <a:t>REVERSIBLE REACTIONS AND EQUILIBRIA</a:t>
            </a:r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3457604" y="521917"/>
            <a:ext cx="3728073" cy="614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b="1" dirty="0">
                <a:solidFill>
                  <a:prstClr val="black"/>
                </a:solidFill>
                <a:latin typeface="Comic Sans MS" pitchFamily="66" charset="0"/>
              </a:rPr>
              <a:t>[H] </a:t>
            </a: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Describe how the following conditions affect a dynamic equilibrium: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Increasing the temperature: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2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Decreasing the temperature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2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Increasing the pressure: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2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Decreasing the pressure: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2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Increasing the concentration of reactants: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2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Increasing the concentration of products: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33" name="AutoShape 12"/>
          <p:cNvSpPr>
            <a:spLocks noChangeArrowheads="1"/>
          </p:cNvSpPr>
          <p:nvPr/>
        </p:nvSpPr>
        <p:spPr bwMode="auto">
          <a:xfrm>
            <a:off x="7256462" y="537672"/>
            <a:ext cx="2575943" cy="6312567"/>
          </a:xfrm>
          <a:prstGeom prst="roundRect">
            <a:avLst>
              <a:gd name="adj" fmla="val 3813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1800">
              <a:solidFill>
                <a:prstClr val="black"/>
              </a:solidFill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78102" y="537673"/>
            <a:ext cx="3415155" cy="140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What is a reversible reactions?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Give the symbol that represents a reversible reaction: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What is a dynamic equilibrium?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78101" y="3019619"/>
            <a:ext cx="3728073" cy="4078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What is the Haber process?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Give the word equation for this reaction: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Give the balanced symbol equation for the reaction: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Where are the raw materials sourced from?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6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List the reaction conditions needed for the reaction</a:t>
            </a:r>
          </a:p>
          <a:p>
            <a:pPr marL="171450" indent="-171450" defTabSz="914400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 </a:t>
            </a:r>
          </a:p>
          <a:p>
            <a:pPr marL="171450" indent="-171450" defTabSz="914400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 </a:t>
            </a:r>
          </a:p>
          <a:p>
            <a:pPr marL="171450" indent="-171450" defTabSz="914400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 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7238377" y="570473"/>
            <a:ext cx="2594029" cy="6286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b="1" dirty="0">
                <a:solidFill>
                  <a:prstClr val="black"/>
                </a:solidFill>
                <a:latin typeface="Comic Sans MS" pitchFamily="66" charset="0"/>
              </a:rPr>
              <a:t>[H] </a:t>
            </a: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The formation of methanol from carbon monoxide and hydrogen is a reversible reaction that is exothermic in the forward direction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500" dirty="0">
              <a:solidFill>
                <a:prstClr val="black"/>
              </a:solidFill>
              <a:latin typeface="Comic Sans MS" pitchFamily="66" charset="0"/>
            </a:endParaRPr>
          </a:p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100" dirty="0">
                <a:solidFill>
                  <a:prstClr val="black"/>
                </a:solidFill>
                <a:latin typeface="Comic Sans MS" pitchFamily="66" charset="0"/>
              </a:rPr>
              <a:t>CO </a:t>
            </a:r>
            <a:r>
              <a:rPr lang="en-GB" altLang="en-US" sz="1100" baseline="-25000" dirty="0">
                <a:solidFill>
                  <a:prstClr val="black"/>
                </a:solidFill>
                <a:latin typeface="Comic Sans MS" pitchFamily="66" charset="0"/>
              </a:rPr>
              <a:t>(g) </a:t>
            </a:r>
            <a:r>
              <a:rPr lang="en-GB" altLang="en-US" sz="1100" dirty="0">
                <a:solidFill>
                  <a:prstClr val="black"/>
                </a:solidFill>
                <a:latin typeface="Comic Sans MS" pitchFamily="66" charset="0"/>
              </a:rPr>
              <a:t>+ 2H</a:t>
            </a:r>
            <a:r>
              <a:rPr lang="en-GB" altLang="en-US" sz="1100" baseline="-25000" dirty="0">
                <a:solidFill>
                  <a:prstClr val="black"/>
                </a:solidFill>
                <a:latin typeface="Comic Sans MS" pitchFamily="66" charset="0"/>
              </a:rPr>
              <a:t>2</a:t>
            </a:r>
            <a:r>
              <a:rPr lang="en-GB" altLang="en-US" sz="11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GB" altLang="en-US" sz="1100" baseline="-25000" dirty="0">
                <a:solidFill>
                  <a:prstClr val="black"/>
                </a:solidFill>
                <a:latin typeface="Comic Sans MS" pitchFamily="66" charset="0"/>
              </a:rPr>
              <a:t>(g)                 </a:t>
            </a:r>
            <a:r>
              <a:rPr lang="en-GB" altLang="en-US" sz="1100" dirty="0">
                <a:solidFill>
                  <a:prstClr val="black"/>
                </a:solidFill>
                <a:latin typeface="Comic Sans MS" pitchFamily="66" charset="0"/>
              </a:rPr>
              <a:t>CH</a:t>
            </a:r>
            <a:r>
              <a:rPr lang="en-GB" altLang="en-US" sz="1100" baseline="-25000" dirty="0">
                <a:solidFill>
                  <a:prstClr val="black"/>
                </a:solidFill>
                <a:latin typeface="Comic Sans MS" pitchFamily="66" charset="0"/>
              </a:rPr>
              <a:t>3</a:t>
            </a:r>
            <a:r>
              <a:rPr lang="en-GB" altLang="en-US" sz="1100" dirty="0">
                <a:solidFill>
                  <a:prstClr val="black"/>
                </a:solidFill>
                <a:latin typeface="Comic Sans MS" pitchFamily="66" charset="0"/>
              </a:rPr>
              <a:t>OH </a:t>
            </a:r>
            <a:r>
              <a:rPr lang="en-GB" altLang="en-US" sz="1100" baseline="-25000" dirty="0">
                <a:solidFill>
                  <a:prstClr val="black"/>
                </a:solidFill>
                <a:latin typeface="Comic Sans MS" pitchFamily="66" charset="0"/>
              </a:rPr>
              <a:t>(g)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altLang="en-US" sz="5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Explain the effect on the position of equilibrium of increasing:</a:t>
            </a:r>
          </a:p>
          <a:p>
            <a:pPr marL="228600" indent="-228600" defTabSz="914400" eaLnBrk="1" fontAlgn="base" hangingPunct="1">
              <a:spcBef>
                <a:spcPct val="50000"/>
              </a:spcBef>
              <a:spcAft>
                <a:spcPct val="0"/>
              </a:spcAft>
              <a:buAutoNum type="alphaLcParenR"/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Temperature</a:t>
            </a:r>
          </a:p>
          <a:p>
            <a:pPr marL="228600" indent="-228600" defTabSz="914400" eaLnBrk="1" fontAlgn="base" hangingPunct="1">
              <a:spcBef>
                <a:spcPct val="50000"/>
              </a:spcBef>
              <a:spcAft>
                <a:spcPct val="0"/>
              </a:spcAft>
              <a:buAutoNum type="alphaLcParenR"/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marL="228600" indent="-228600" defTabSz="914400" eaLnBrk="1" fontAlgn="base" hangingPunct="1">
              <a:spcBef>
                <a:spcPct val="50000"/>
              </a:spcBef>
              <a:spcAft>
                <a:spcPct val="0"/>
              </a:spcAft>
              <a:buAutoNum type="alphaLcParenR"/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marL="228600" indent="-228600" defTabSz="914400" eaLnBrk="1" fontAlgn="base" hangingPunct="1">
              <a:spcBef>
                <a:spcPct val="50000"/>
              </a:spcBef>
              <a:spcAft>
                <a:spcPct val="0"/>
              </a:spcAft>
              <a:buAutoNum type="alphaLcParenR"/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marL="228600" indent="-228600" defTabSz="914400" eaLnBrk="1" fontAlgn="base" hangingPunct="1">
              <a:spcBef>
                <a:spcPct val="50000"/>
              </a:spcBef>
              <a:spcAft>
                <a:spcPct val="0"/>
              </a:spcAft>
              <a:buAutoNum type="alphaLcParenR"/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marL="228600" indent="-228600" defTabSz="914400" eaLnBrk="1" fontAlgn="base" hangingPunct="1">
              <a:spcBef>
                <a:spcPct val="50000"/>
              </a:spcBef>
              <a:spcAft>
                <a:spcPct val="0"/>
              </a:spcAft>
              <a:buAutoNum type="alphaLcParenR"/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marL="228600" indent="-228600" defTabSz="914400" eaLnBrk="1" fontAlgn="base" hangingPunct="1">
              <a:spcBef>
                <a:spcPct val="50000"/>
              </a:spcBef>
              <a:spcAft>
                <a:spcPct val="0"/>
              </a:spcAft>
              <a:buAutoNum type="alphaLcParenR"/>
            </a:pPr>
            <a:endParaRPr lang="en-GB" altLang="en-US" sz="500" dirty="0">
              <a:solidFill>
                <a:prstClr val="black"/>
              </a:solidFill>
              <a:latin typeface="Comic Sans MS" pitchFamily="66" charset="0"/>
            </a:endParaRPr>
          </a:p>
          <a:p>
            <a:pPr marL="228600" indent="-228600" defTabSz="914400" eaLnBrk="1" fontAlgn="base" hangingPunct="1">
              <a:spcBef>
                <a:spcPct val="50000"/>
              </a:spcBef>
              <a:spcAft>
                <a:spcPct val="0"/>
              </a:spcAft>
              <a:buAutoNum type="alphaLcParenR"/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 Pressure</a:t>
            </a:r>
          </a:p>
          <a:p>
            <a:pPr marL="228600" indent="-228600" defTabSz="914400" eaLnBrk="1" fontAlgn="base" hangingPunct="1">
              <a:spcBef>
                <a:spcPct val="50000"/>
              </a:spcBef>
              <a:spcAft>
                <a:spcPct val="0"/>
              </a:spcAft>
              <a:buAutoNum type="alphaLcParenR"/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marL="228600" indent="-228600" defTabSz="914400" eaLnBrk="1" fontAlgn="base" hangingPunct="1">
              <a:spcBef>
                <a:spcPct val="50000"/>
              </a:spcBef>
              <a:spcAft>
                <a:spcPct val="0"/>
              </a:spcAft>
              <a:buAutoNum type="alphaLcParenR"/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marL="228600" indent="-228600" defTabSz="914400" eaLnBrk="1" fontAlgn="base" hangingPunct="1">
              <a:spcBef>
                <a:spcPct val="50000"/>
              </a:spcBef>
              <a:spcAft>
                <a:spcPct val="0"/>
              </a:spcAft>
              <a:buAutoNum type="alphaLcParenR"/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marL="228600" indent="-228600" defTabSz="914400" eaLnBrk="1" fontAlgn="base" hangingPunct="1">
              <a:spcBef>
                <a:spcPct val="50000"/>
              </a:spcBef>
              <a:spcAft>
                <a:spcPct val="0"/>
              </a:spcAft>
              <a:buAutoNum type="alphaLcParenR"/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marL="228600" indent="-228600" defTabSz="914400" eaLnBrk="1" fontAlgn="base" hangingPunct="1">
              <a:spcBef>
                <a:spcPct val="50000"/>
              </a:spcBef>
              <a:spcAft>
                <a:spcPct val="0"/>
              </a:spcAft>
              <a:buAutoNum type="alphaLcParenR"/>
            </a:pPr>
            <a:endParaRPr lang="en-GB" altLang="en-US" sz="500" dirty="0">
              <a:solidFill>
                <a:prstClr val="black"/>
              </a:solidFill>
              <a:latin typeface="Comic Sans MS" pitchFamily="66" charset="0"/>
            </a:endParaRPr>
          </a:p>
          <a:p>
            <a:pPr marL="228600" indent="-228600" defTabSz="914400" eaLnBrk="1" fontAlgn="base" hangingPunct="1">
              <a:spcBef>
                <a:spcPct val="50000"/>
              </a:spcBef>
              <a:spcAft>
                <a:spcPct val="0"/>
              </a:spcAft>
              <a:buAutoNum type="alphaLcParenR"/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marL="228600" indent="-228600" defTabSz="914400" eaLnBrk="1" fontAlgn="base" hangingPunct="1">
              <a:spcBef>
                <a:spcPct val="50000"/>
              </a:spcBef>
              <a:spcAft>
                <a:spcPct val="0"/>
              </a:spcAft>
              <a:buAutoNum type="alphaLcParenR"/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Carbon monoxide concentration</a:t>
            </a:r>
          </a:p>
          <a:p>
            <a:pPr marL="228600" indent="-228600" defTabSz="914400" eaLnBrk="1" fontAlgn="base" hangingPunct="1">
              <a:spcBef>
                <a:spcPct val="50000"/>
              </a:spcBef>
              <a:spcAft>
                <a:spcPct val="0"/>
              </a:spcAft>
              <a:buAutoNum type="alphaLcParenR"/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marL="228600" indent="-228600" defTabSz="914400" eaLnBrk="1" fontAlgn="base" hangingPunct="1">
              <a:spcBef>
                <a:spcPct val="50000"/>
              </a:spcBef>
              <a:spcAft>
                <a:spcPct val="0"/>
              </a:spcAft>
              <a:buAutoNum type="alphaLcParenR"/>
            </a:pPr>
            <a:endParaRPr lang="en-GB" altLang="en-US" sz="1100" dirty="0">
              <a:solidFill>
                <a:prstClr val="black"/>
              </a:solidFill>
              <a:latin typeface="Comic Sans MS" pitchFamily="66" charset="0"/>
            </a:endParaRPr>
          </a:p>
          <a:p>
            <a:pPr marL="228600" indent="-228600" defTabSz="914400" eaLnBrk="1" fontAlgn="base" hangingPunct="1">
              <a:spcBef>
                <a:spcPct val="50000"/>
              </a:spcBef>
              <a:spcAft>
                <a:spcPct val="0"/>
              </a:spcAft>
              <a:buAutoNum type="alphaLcParenR"/>
            </a:pPr>
            <a:endParaRPr lang="en-GB" altLang="en-US" sz="1100" dirty="0">
              <a:solidFill>
                <a:prstClr val="black"/>
              </a:solidFill>
              <a:latin typeface="Comic Sans MS" pitchFamily="66" charset="0"/>
            </a:endParaRPr>
          </a:p>
          <a:p>
            <a:pPr marL="228600" indent="-228600" defTabSz="914400" eaLnBrk="1" fontAlgn="base" hangingPunct="1">
              <a:spcBef>
                <a:spcPct val="50000"/>
              </a:spcBef>
              <a:spcAft>
                <a:spcPct val="0"/>
              </a:spcAft>
              <a:buAutoNum type="alphaLcParenR"/>
            </a:pPr>
            <a:endParaRPr lang="en-GB" altLang="en-US" sz="1100" dirty="0">
              <a:solidFill>
                <a:prstClr val="black"/>
              </a:solidFill>
              <a:latin typeface="Comic Sans MS" pitchFamily="66" charset="0"/>
            </a:endParaRPr>
          </a:p>
          <a:p>
            <a:pPr marL="228600" indent="-228600" defTabSz="914400" eaLnBrk="1" fontAlgn="base" hangingPunct="1">
              <a:spcBef>
                <a:spcPct val="50000"/>
              </a:spcBef>
              <a:spcAft>
                <a:spcPct val="0"/>
              </a:spcAft>
              <a:buAutoNum type="alphaLcParenR"/>
            </a:pPr>
            <a:endParaRPr lang="en-GB" altLang="en-US" sz="11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pic>
        <p:nvPicPr>
          <p:cNvPr id="1028" name="Picture 4" descr="Image result for reversible reaction symbol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4" t="12479" r="10639" b="10709"/>
          <a:stretch/>
        </p:blipFill>
        <p:spPr bwMode="auto">
          <a:xfrm>
            <a:off x="8598005" y="1434888"/>
            <a:ext cx="257561" cy="20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05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2008" y="504614"/>
            <a:ext cx="3872086" cy="2969074"/>
          </a:xfrm>
          <a:prstGeom prst="roundRect">
            <a:avLst>
              <a:gd name="adj" fmla="val 5402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Complete and balance the following chemical equations and state what has been oxidised and what has been reduced: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NaCl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   +       F</a:t>
            </a:r>
            <a:r>
              <a:rPr kumimoji="0" lang="en-GB" sz="1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  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anose="05000000000000000000" pitchFamily="2" charset="2"/>
              </a:rPr>
              <a:t>      _____       +       _____</a:t>
            </a:r>
          </a:p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anose="05000000000000000000" pitchFamily="2" charset="2"/>
              </a:rPr>
              <a:t>LiBr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   +       I</a:t>
            </a:r>
            <a:r>
              <a:rPr kumimoji="0" lang="en-GB" sz="1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  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anose="05000000000000000000" pitchFamily="2" charset="2"/>
              </a:rPr>
              <a:t>      _____       +       _____</a:t>
            </a:r>
          </a:p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anose="05000000000000000000" pitchFamily="2" charset="2"/>
              </a:rPr>
              <a:t>KBr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   +       Cl</a:t>
            </a:r>
            <a:r>
              <a:rPr kumimoji="0" lang="en-GB" sz="1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   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anose="05000000000000000000" pitchFamily="2" charset="2"/>
              </a:rPr>
              <a:t>      _____       +       _____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" name="Rounded Rectangle 21"/>
          <p:cNvSpPr/>
          <p:nvPr/>
        </p:nvSpPr>
        <p:spPr>
          <a:xfrm>
            <a:off x="55666" y="89874"/>
            <a:ext cx="9793088" cy="320675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 Box 73"/>
          <p:cNvSpPr txBox="1">
            <a:spLocks noChangeArrowheads="1"/>
          </p:cNvSpPr>
          <p:nvPr/>
        </p:nvSpPr>
        <p:spPr bwMode="auto">
          <a:xfrm>
            <a:off x="63720" y="80576"/>
            <a:ext cx="97850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GROUPS IN THE PERIODIC TABLE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11924" y="3404820"/>
            <a:ext cx="4336830" cy="3486114"/>
          </a:xfrm>
          <a:prstGeom prst="roundRect">
            <a:avLst>
              <a:gd name="adj" fmla="val 4275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Group 1: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Describe the properties: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Describe the reactions with water: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56062" y="3413334"/>
            <a:ext cx="1800200" cy="3486864"/>
          </a:xfrm>
          <a:prstGeom prst="roundRect">
            <a:avLst>
              <a:gd name="adj" fmla="val 4324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Group 0: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Describe the physical properties: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Describe and explain the chemical properties: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16102" y="495745"/>
            <a:ext cx="5832655" cy="2832393"/>
          </a:xfrm>
          <a:prstGeom prst="roundRect">
            <a:avLst>
              <a:gd name="adj" fmla="val 503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Explain in term of electronic structure why Fluorine is the most reactive element in group 7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Explain in term of electronic structure why Francium is the most reactive element in group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2008" y="5274443"/>
            <a:ext cx="3528392" cy="1597631"/>
          </a:xfrm>
          <a:prstGeom prst="roundRect">
            <a:avLst>
              <a:gd name="adj" fmla="val 2899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Group 7: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Describe the physical properties: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1689" y="593930"/>
            <a:ext cx="144016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720" y="3537182"/>
            <a:ext cx="1648130" cy="1665254"/>
          </a:xfrm>
          <a:prstGeom prst="roundRect">
            <a:avLst>
              <a:gd name="adj" fmla="val 5402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Describe the chemical test for Chlorine gas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83854" y="3545695"/>
            <a:ext cx="1816546" cy="1656741"/>
          </a:xfrm>
          <a:prstGeom prst="roundRect">
            <a:avLst>
              <a:gd name="adj" fmla="val 5402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Describe the properties of halogen halides</a:t>
            </a:r>
          </a:p>
        </p:txBody>
      </p:sp>
    </p:spTree>
    <p:extLst>
      <p:ext uri="{BB962C8B-B14F-4D97-AF65-F5344CB8AC3E}">
        <p14:creationId xmlns:p14="http://schemas.microsoft.com/office/powerpoint/2010/main" val="166186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1"/>
          <p:cNvSpPr/>
          <p:nvPr/>
        </p:nvSpPr>
        <p:spPr>
          <a:xfrm>
            <a:off x="200028" y="89874"/>
            <a:ext cx="9432925" cy="320675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200028" y="89874"/>
            <a:ext cx="94329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RATES OF REACTION</a:t>
            </a: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72008" y="449908"/>
            <a:ext cx="2935982" cy="3481613"/>
          </a:xfrm>
          <a:prstGeom prst="roundRect">
            <a:avLst>
              <a:gd name="adj" fmla="val 249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 do we mean by ‘rate of reaction’?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 factors affect the rate of a reaction?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1.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Comic Sans MS" pitchFamily="66" charset="0"/>
              </a:rPr>
              <a:t>2.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3.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Comic Sans MS" pitchFamily="66" charset="0"/>
              </a:rPr>
              <a:t>4.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5.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 must happen for a reaction to occur?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1.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2.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 is the smallest amount of energy that must be overcome for a reaction to occur?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3079998" y="449914"/>
            <a:ext cx="3312368" cy="3125663"/>
          </a:xfrm>
          <a:prstGeom prst="roundRect">
            <a:avLst>
              <a:gd name="adj" fmla="val 8360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Explain the effect of concentration on the rate of reaction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Draw diagrams to represent it:</a:t>
            </a:r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3403628" y="2230270"/>
            <a:ext cx="1223963" cy="1079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4772076" y="2230270"/>
            <a:ext cx="1223962" cy="1079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3403455" y="3309776"/>
            <a:ext cx="12239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Low </a:t>
            </a:r>
            <a:r>
              <a:rPr kumimoji="0" lang="en-GB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conc</a:t>
            </a:r>
            <a:r>
              <a:rPr kumimoji="0" lang="en-GB" sz="1000" b="0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5" name="Text Box 30"/>
          <p:cNvSpPr txBox="1">
            <a:spLocks noChangeArrowheads="1"/>
          </p:cNvSpPr>
          <p:nvPr/>
        </p:nvSpPr>
        <p:spPr bwMode="auto">
          <a:xfrm>
            <a:off x="4772076" y="3309776"/>
            <a:ext cx="12239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High conc</a:t>
            </a:r>
            <a:r>
              <a:rPr kumimoji="0" lang="en-GB" sz="10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</a:t>
            </a: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6464200" y="449914"/>
            <a:ext cx="3384550" cy="3125663"/>
          </a:xfrm>
          <a:prstGeom prst="roundRect">
            <a:avLst>
              <a:gd name="adj" fmla="val 78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Explain the effect of temperature on the rate </a:t>
            </a: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of reaction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Draw diagrams to represent it: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6609034" y="2265387"/>
            <a:ext cx="1511300" cy="108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8192342" y="2265387"/>
            <a:ext cx="1511300" cy="108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6752356" y="3301783"/>
            <a:ext cx="12239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Low temp</a:t>
            </a:r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8336358" y="3301783"/>
            <a:ext cx="12239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High temp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6392366" y="3662372"/>
            <a:ext cx="3456384" cy="164771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71475" indent="-371475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28675" indent="-37147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85875" indent="-37147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743075" indent="-37147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200275" indent="-37147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57475" indent="-371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14675" indent="-371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71875" indent="-371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29075" indent="-371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71475" marR="0" lvl="0" indent="-371475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 do catalysts do?</a:t>
            </a:r>
          </a:p>
          <a:p>
            <a:pPr marL="371475" marR="0" lvl="0" indent="-371475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marL="371475" marR="0" lvl="0" indent="-371475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71475" marR="0" lvl="0" indent="-371475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71475" marR="0" lvl="0" indent="-371475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71475" marR="0" lvl="0" indent="-371475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What happens to them during a reaction?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13386" y="3662373"/>
            <a:ext cx="2806972" cy="1664631"/>
          </a:xfrm>
          <a:prstGeom prst="roundRect">
            <a:avLst>
              <a:gd name="adj" fmla="val 919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Why does increasing the pressure increase the rate of reaction?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497278" y="5391050"/>
            <a:ext cx="6350931" cy="1485671"/>
          </a:xfrm>
          <a:prstGeom prst="roundRect">
            <a:avLst>
              <a:gd name="adj" fmla="val 1168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0" marR="0" lvl="0" indent="0" algn="ctr" defTabSz="962955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Energy      activation       collide      frequently     minimum</a:t>
            </a:r>
          </a:p>
          <a:p>
            <a:pPr marL="0" marR="0" lvl="0" indent="0" algn="l" defTabSz="962955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Particles can react with each other only when they __________ with sufficient _________ . Reaction rates increase when collisions are more energetic and/or happen more __________ . The __________ amount  of energy needed for particles to react is known as the ___________ energy. 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40720" y="4000444"/>
            <a:ext cx="3384550" cy="2915880"/>
          </a:xfrm>
          <a:prstGeom prst="roundRect">
            <a:avLst>
              <a:gd name="adj" fmla="val 78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Explain the effect of surface area on the rate of reaction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Draw diagrams to represent it: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185554" y="5566531"/>
            <a:ext cx="1511300" cy="108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1768862" y="5566531"/>
            <a:ext cx="1511300" cy="108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200028" y="6602927"/>
            <a:ext cx="1568834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Small surface area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1783336" y="6602927"/>
            <a:ext cx="149682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Large surface area</a:t>
            </a:r>
          </a:p>
        </p:txBody>
      </p:sp>
    </p:spTree>
    <p:extLst>
      <p:ext uri="{BB962C8B-B14F-4D97-AF65-F5344CB8AC3E}">
        <p14:creationId xmlns:p14="http://schemas.microsoft.com/office/powerpoint/2010/main" val="233738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1"/>
          <p:cNvSpPr/>
          <p:nvPr/>
        </p:nvSpPr>
        <p:spPr>
          <a:xfrm>
            <a:off x="200026" y="89868"/>
            <a:ext cx="9432925" cy="329124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b="1">
              <a:solidFill>
                <a:prstClr val="white"/>
              </a:solidFill>
            </a:endParaRPr>
          </a:p>
        </p:txBody>
      </p:sp>
      <p:sp>
        <p:nvSpPr>
          <p:cNvPr id="5" name="Text Box 73"/>
          <p:cNvSpPr txBox="1">
            <a:spLocks noChangeArrowheads="1"/>
          </p:cNvSpPr>
          <p:nvPr/>
        </p:nvSpPr>
        <p:spPr bwMode="auto">
          <a:xfrm>
            <a:off x="72008" y="80576"/>
            <a:ext cx="97045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 dirty="0">
                <a:solidFill>
                  <a:prstClr val="black"/>
                </a:solidFill>
                <a:latin typeface="Comic Sans MS" pitchFamily="66" charset="0"/>
              </a:rPr>
              <a:t>HEAT ENERGY CHANGES IN CHEMICAL REACTIONS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53086" y="459150"/>
            <a:ext cx="2895663" cy="5031317"/>
          </a:xfrm>
          <a:prstGeom prst="roundRect">
            <a:avLst>
              <a:gd name="adj" fmla="val 4856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>
                <a:solidFill>
                  <a:prstClr val="black"/>
                </a:solidFill>
                <a:latin typeface="Comic Sans MS" pitchFamily="66" charset="0"/>
              </a:rPr>
              <a:t>Sketch an energy change graph for each of the following and explain the energy changes taking place:</a:t>
            </a: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r>
              <a:rPr lang="en-GB" sz="1000" dirty="0">
                <a:solidFill>
                  <a:prstClr val="black"/>
                </a:solidFill>
                <a:latin typeface="Comic Sans MS" pitchFamily="66" charset="0"/>
              </a:rPr>
              <a:t>Endothermic</a:t>
            </a: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r>
              <a:rPr lang="en-GB" sz="1000" dirty="0">
                <a:solidFill>
                  <a:prstClr val="black"/>
                </a:solidFill>
                <a:latin typeface="Comic Sans MS" pitchFamily="66" charset="0"/>
              </a:rPr>
              <a:t>Exothermic:</a:t>
            </a: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r>
              <a:rPr lang="en-GB" sz="1000" dirty="0">
                <a:solidFill>
                  <a:prstClr val="black"/>
                </a:solidFill>
                <a:latin typeface="Comic Sans MS" pitchFamily="66" charset="0"/>
              </a:rPr>
              <a:t>On both diagrams</a:t>
            </a:r>
          </a:p>
          <a:p>
            <a:pPr marL="171450" indent="-171450">
              <a:buFontTx/>
              <a:buChar char="-"/>
            </a:pPr>
            <a:r>
              <a:rPr lang="en-GB" sz="1000" dirty="0">
                <a:solidFill>
                  <a:prstClr val="black"/>
                </a:solidFill>
                <a:latin typeface="Comic Sans MS" pitchFamily="66" charset="0"/>
              </a:rPr>
              <a:t>Label the activation energy</a:t>
            </a:r>
          </a:p>
          <a:p>
            <a:pPr marL="171450" indent="-171450">
              <a:buFontTx/>
              <a:buChar char="-"/>
            </a:pPr>
            <a:r>
              <a:rPr lang="en-GB" sz="1000" dirty="0">
                <a:solidFill>
                  <a:prstClr val="black"/>
                </a:solidFill>
                <a:latin typeface="Comic Sans MS" pitchFamily="66" charset="0"/>
              </a:rPr>
              <a:t>Draw and label the reaction pathway if a catalyst was used</a:t>
            </a: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7112446" y="3067343"/>
            <a:ext cx="1816151" cy="1296144"/>
            <a:chOff x="5960318" y="1458020"/>
            <a:chExt cx="648000" cy="648072"/>
          </a:xfrm>
        </p:grpSpPr>
        <p:cxnSp>
          <p:nvCxnSpPr>
            <p:cNvPr id="20" name="Straight Arrow Connector 19"/>
            <p:cNvCxnSpPr/>
            <p:nvPr/>
          </p:nvCxnSpPr>
          <p:spPr>
            <a:xfrm flipV="1">
              <a:off x="5960318" y="1458020"/>
              <a:ext cx="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5960318" y="2106092"/>
              <a:ext cx="648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72008" y="459200"/>
            <a:ext cx="2215902" cy="4316986"/>
          </a:xfrm>
          <a:prstGeom prst="roundRect">
            <a:avLst>
              <a:gd name="adj" fmla="val 4524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>
                <a:solidFill>
                  <a:prstClr val="black"/>
                </a:solidFill>
                <a:latin typeface="Comic Sans MS" pitchFamily="66" charset="0"/>
              </a:rPr>
              <a:t>What is an exothermic change?</a:t>
            </a: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r>
              <a:rPr lang="en-GB" sz="1000" dirty="0">
                <a:solidFill>
                  <a:prstClr val="black"/>
                </a:solidFill>
                <a:latin typeface="Comic Sans MS" pitchFamily="66" charset="0"/>
              </a:rPr>
              <a:t>What is an endothermic change?</a:t>
            </a: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r>
              <a:rPr lang="en-GB" sz="1000" dirty="0">
                <a:solidFill>
                  <a:prstClr val="black"/>
                </a:solidFill>
                <a:latin typeface="Comic Sans MS" pitchFamily="66" charset="0"/>
              </a:rPr>
              <a:t>Breaking bonds is __________ </a:t>
            </a: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r>
              <a:rPr lang="en-GB" sz="1000" dirty="0">
                <a:solidFill>
                  <a:prstClr val="black"/>
                </a:solidFill>
                <a:latin typeface="Comic Sans MS" pitchFamily="66" charset="0"/>
              </a:rPr>
              <a:t>Making bonds is ___________</a:t>
            </a: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r>
              <a:rPr lang="en-GB" sz="1000" dirty="0">
                <a:solidFill>
                  <a:prstClr val="black"/>
                </a:solidFill>
                <a:latin typeface="Comic Sans MS" pitchFamily="66" charset="0"/>
              </a:rPr>
              <a:t>Overall a heat energy change for a reactions is exothermic if:</a:t>
            </a: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r>
              <a:rPr lang="en-GB" sz="1000" dirty="0">
                <a:solidFill>
                  <a:prstClr val="black"/>
                </a:solidFill>
                <a:latin typeface="Comic Sans MS" pitchFamily="66" charset="0"/>
              </a:rPr>
              <a:t>Overall a heat energy change for a reaction is endothermic if: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0163" y="4842396"/>
            <a:ext cx="6824414" cy="2034084"/>
          </a:xfrm>
          <a:prstGeom prst="roundRect">
            <a:avLst>
              <a:gd name="adj" fmla="val 5389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609600" indent="-609600">
              <a:spcBef>
                <a:spcPct val="0"/>
              </a:spcBef>
            </a:pPr>
            <a:r>
              <a:rPr lang="en-GB" altLang="en-US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Hydrogen peroxide decomposes as shown:</a:t>
            </a:r>
          </a:p>
          <a:p>
            <a:pPr>
              <a:spcBef>
                <a:spcPct val="0"/>
              </a:spcBef>
            </a:pPr>
            <a:endParaRPr lang="en-GB" altLang="en-US" sz="5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</a:pPr>
            <a:r>
              <a:rPr lang="en-GB" altLang="en-US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      </a:t>
            </a:r>
            <a:r>
              <a:rPr lang="en-GB" altLang="en-US" sz="1000" b="1" dirty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 H</a:t>
            </a:r>
            <a:r>
              <a:rPr lang="en-GB" altLang="en-US" sz="1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O</a:t>
            </a:r>
            <a:r>
              <a:rPr lang="en-GB" altLang="en-US" sz="1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1000" baseline="300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1000" dirty="0">
                <a:solidFill>
                  <a:prstClr val="black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O</a:t>
            </a:r>
            <a:r>
              <a:rPr lang="en-GB" altLang="en-US" sz="1000" baseline="-25000" dirty="0">
                <a:solidFill>
                  <a:prstClr val="black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r>
              <a:rPr lang="en-GB" altLang="en-US" sz="1000" dirty="0">
                <a:solidFill>
                  <a:prstClr val="black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+ </a:t>
            </a:r>
            <a:r>
              <a:rPr lang="en-GB" altLang="en-US" sz="1000" b="1" dirty="0">
                <a:solidFill>
                  <a:prstClr val="black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r>
              <a:rPr lang="en-GB" altLang="en-US" sz="1000" dirty="0">
                <a:solidFill>
                  <a:prstClr val="black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H</a:t>
            </a:r>
            <a:r>
              <a:rPr lang="en-GB" altLang="en-US" sz="1000" baseline="-25000" dirty="0">
                <a:solidFill>
                  <a:prstClr val="black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r>
              <a:rPr lang="en-GB" altLang="en-US" sz="1000" dirty="0">
                <a:solidFill>
                  <a:prstClr val="black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O</a:t>
            </a:r>
            <a:endParaRPr lang="en-GB" altLang="en-US" sz="1000" baseline="-25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609600" indent="-609600">
              <a:spcBef>
                <a:spcPct val="0"/>
              </a:spcBef>
            </a:pPr>
            <a:endParaRPr lang="en-GB" altLang="en-US" sz="5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609600" indent="-609600">
              <a:spcBef>
                <a:spcPct val="0"/>
              </a:spcBef>
            </a:pPr>
            <a:r>
              <a:rPr lang="en-GB" altLang="en-US" sz="1000" b="1" dirty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r>
              <a:rPr lang="en-GB" altLang="en-US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 H-O-O-H </a:t>
            </a:r>
            <a:r>
              <a:rPr lang="en-GB" altLang="en-US" sz="1000" dirty="0">
                <a:solidFill>
                  <a:prstClr val="black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O=O + </a:t>
            </a:r>
            <a:r>
              <a:rPr lang="en-GB" altLang="en-US" sz="1000" b="1" dirty="0">
                <a:solidFill>
                  <a:prstClr val="black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r>
              <a:rPr lang="en-GB" altLang="en-US" sz="1000" dirty="0">
                <a:solidFill>
                  <a:prstClr val="black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H-O-H</a:t>
            </a:r>
          </a:p>
          <a:p>
            <a:pPr marL="609600" indent="-609600">
              <a:spcBef>
                <a:spcPct val="0"/>
              </a:spcBef>
            </a:pPr>
            <a:endParaRPr lang="en-GB" altLang="en-US" sz="500" dirty="0">
              <a:solidFill>
                <a:prstClr val="black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609600" indent="-609600">
              <a:spcBef>
                <a:spcPct val="0"/>
              </a:spcBef>
            </a:pPr>
            <a:r>
              <a:rPr lang="en-GB" altLang="en-US" sz="1000" dirty="0">
                <a:solidFill>
                  <a:prstClr val="black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Calculate the energy change for the reaction</a:t>
            </a:r>
            <a:endParaRPr lang="en-GB" altLang="en-US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</a:pPr>
            <a:r>
              <a:rPr lang="en-GB" altLang="en-US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	</a:t>
            </a:r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15465"/>
              </p:ext>
            </p:extLst>
          </p:nvPr>
        </p:nvGraphicFramePr>
        <p:xfrm>
          <a:off x="189595" y="5811252"/>
          <a:ext cx="1482936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2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269">
                <a:tc>
                  <a:txBody>
                    <a:bodyPr/>
                    <a:lstStyle/>
                    <a:p>
                      <a:r>
                        <a:rPr lang="en-GB" sz="1000" b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Bond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Energy (kJ)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269">
                <a:tc>
                  <a:txBody>
                    <a:bodyPr/>
                    <a:lstStyle/>
                    <a:p>
                      <a:r>
                        <a:rPr lang="en-GB" sz="1000" b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H-O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464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269">
                <a:tc>
                  <a:txBody>
                    <a:bodyPr/>
                    <a:lstStyle/>
                    <a:p>
                      <a:r>
                        <a:rPr lang="en-GB" sz="1000" b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O-O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146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269">
                <a:tc>
                  <a:txBody>
                    <a:bodyPr/>
                    <a:lstStyle/>
                    <a:p>
                      <a:r>
                        <a:rPr lang="en-GB" sz="1000" b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O=O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  <a:cs typeface="Arial" panose="020B0604020202020204" pitchFamily="34" charset="0"/>
                        </a:rPr>
                        <a:t>498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7112446" y="1411159"/>
            <a:ext cx="1816151" cy="1296144"/>
            <a:chOff x="5960318" y="1458020"/>
            <a:chExt cx="648000" cy="648072"/>
          </a:xfrm>
        </p:grpSpPr>
        <p:cxnSp>
          <p:nvCxnSpPr>
            <p:cNvPr id="31" name="Straight Arrow Connector 30"/>
            <p:cNvCxnSpPr/>
            <p:nvPr/>
          </p:nvCxnSpPr>
          <p:spPr>
            <a:xfrm flipV="1">
              <a:off x="5960318" y="1458020"/>
              <a:ext cx="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5960318" y="2106092"/>
              <a:ext cx="648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6941292" y="5562476"/>
            <a:ext cx="2880320" cy="1314004"/>
          </a:xfrm>
          <a:prstGeom prst="roundRect">
            <a:avLst>
              <a:gd name="adj" fmla="val 4856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>
                <a:solidFill>
                  <a:prstClr val="black"/>
                </a:solidFill>
                <a:latin typeface="Comic Sans MS" pitchFamily="66" charset="0"/>
              </a:rPr>
              <a:t>Give an example of an exothermic reaction</a:t>
            </a: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9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r>
              <a:rPr lang="en-GB" sz="1000" dirty="0">
                <a:solidFill>
                  <a:prstClr val="black"/>
                </a:solidFill>
                <a:latin typeface="Comic Sans MS" pitchFamily="66" charset="0"/>
              </a:rPr>
              <a:t>Give an example of an endothermic reaction</a:t>
            </a: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110151" y="6714604"/>
            <a:ext cx="1092359" cy="28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88807" y="6556920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kJmol</a:t>
            </a:r>
            <a:r>
              <a:rPr lang="en-GB" sz="1000" baseline="30000" dirty="0"/>
              <a:t>-1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32729" y="459150"/>
            <a:ext cx="4551848" cy="4317036"/>
          </a:xfrm>
          <a:prstGeom prst="roundRect">
            <a:avLst>
              <a:gd name="adj" fmla="val 2476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9918" y="544071"/>
            <a:ext cx="4464496" cy="273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50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AutoShape 21"/>
          <p:cNvSpPr>
            <a:spLocks noChangeArrowheads="1"/>
          </p:cNvSpPr>
          <p:nvPr/>
        </p:nvSpPr>
        <p:spPr bwMode="auto">
          <a:xfrm>
            <a:off x="2165220" y="490245"/>
            <a:ext cx="4751049" cy="1387472"/>
          </a:xfrm>
          <a:prstGeom prst="roundRect">
            <a:avLst>
              <a:gd name="adj" fmla="val 3519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32" name="Text Box 22"/>
          <p:cNvSpPr txBox="1">
            <a:spLocks noChangeArrowheads="1"/>
          </p:cNvSpPr>
          <p:nvPr/>
        </p:nvSpPr>
        <p:spPr bwMode="auto">
          <a:xfrm>
            <a:off x="2165220" y="495577"/>
            <a:ext cx="475104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Complete and balance the word and symbol equation which summarises the combustion of hydrocarbons</a:t>
            </a:r>
          </a:p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Hydrocarbon    +    Oxygen    </a:t>
            </a: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Wingdings" panose="05000000000000000000" pitchFamily="2" charset="2"/>
              </a:rPr>
              <a:t>    ______________    +    _____________</a:t>
            </a:r>
          </a:p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Methane    +    Oxygen    </a:t>
            </a: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Wingdings" panose="05000000000000000000" pitchFamily="2" charset="2"/>
              </a:rPr>
              <a:t>    ______________    +    ______________</a:t>
            </a:r>
          </a:p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Wingdings" panose="05000000000000000000" pitchFamily="2" charset="2"/>
              </a:rPr>
              <a:t>CH</a:t>
            </a:r>
            <a:r>
              <a:rPr kumimoji="0" lang="en-GB" altLang="en-US" sz="1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Wingdings" panose="05000000000000000000" pitchFamily="2" charset="2"/>
              </a:rPr>
              <a:t>4     </a:t>
            </a: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Wingdings" panose="05000000000000000000" pitchFamily="2" charset="2"/>
              </a:rPr>
              <a:t> +      O</a:t>
            </a:r>
            <a:r>
              <a:rPr kumimoji="0" lang="en-GB" altLang="en-US" sz="1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Wingdings" panose="05000000000000000000" pitchFamily="2" charset="2"/>
              </a:rPr>
              <a:t>2</a:t>
            </a: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sym typeface="Wingdings" panose="05000000000000000000" pitchFamily="2" charset="2"/>
              </a:rPr>
              <a:t>            _________      +     __________</a:t>
            </a: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Rounded Rectangle 21"/>
          <p:cNvSpPr/>
          <p:nvPr/>
        </p:nvSpPr>
        <p:spPr>
          <a:xfrm>
            <a:off x="199993" y="91031"/>
            <a:ext cx="9431413" cy="320624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640704" y="1842993"/>
            <a:ext cx="3206567" cy="3863499"/>
          </a:xfrm>
          <a:prstGeom prst="roundRect">
            <a:avLst>
              <a:gd name="adj" fmla="val 121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344433" y="665613"/>
            <a:ext cx="1871362" cy="366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6" name="Text Box 14"/>
          <p:cNvSpPr txBox="1">
            <a:spLocks noChangeArrowheads="1"/>
          </p:cNvSpPr>
          <p:nvPr/>
        </p:nvSpPr>
        <p:spPr bwMode="auto">
          <a:xfrm>
            <a:off x="8191775" y="557"/>
            <a:ext cx="1512645" cy="366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7" name="AutoShape 15"/>
          <p:cNvSpPr>
            <a:spLocks noChangeArrowheads="1"/>
          </p:cNvSpPr>
          <p:nvPr/>
        </p:nvSpPr>
        <p:spPr bwMode="auto">
          <a:xfrm>
            <a:off x="55662" y="449748"/>
            <a:ext cx="2036118" cy="3291310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28" name="Text Box 16"/>
          <p:cNvSpPr txBox="1">
            <a:spLocks noChangeArrowheads="1"/>
          </p:cNvSpPr>
          <p:nvPr/>
        </p:nvSpPr>
        <p:spPr bwMode="auto">
          <a:xfrm>
            <a:off x="57141" y="449748"/>
            <a:ext cx="2158654" cy="2996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Give the uses of the following fractions: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Gases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Petrol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Kerosene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Diesel oil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Fuel oil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Bitumen</a:t>
            </a:r>
          </a:p>
        </p:txBody>
      </p:sp>
      <p:sp>
        <p:nvSpPr>
          <p:cNvPr id="5129" name="Text Box 17"/>
          <p:cNvSpPr txBox="1">
            <a:spLocks noChangeArrowheads="1"/>
          </p:cNvSpPr>
          <p:nvPr/>
        </p:nvSpPr>
        <p:spPr bwMode="auto">
          <a:xfrm>
            <a:off x="849177" y="91030"/>
            <a:ext cx="8206060" cy="366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FUELS</a:t>
            </a:r>
          </a:p>
        </p:txBody>
      </p:sp>
      <p:sp>
        <p:nvSpPr>
          <p:cNvPr id="5159" name="Text Box 89"/>
          <p:cNvSpPr txBox="1">
            <a:spLocks noChangeArrowheads="1"/>
          </p:cNvSpPr>
          <p:nvPr/>
        </p:nvSpPr>
        <p:spPr bwMode="auto">
          <a:xfrm>
            <a:off x="3036536" y="5773185"/>
            <a:ext cx="2726963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shorter the hydrocarbon chain: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000" dirty="0">
                <a:solidFill>
                  <a:srgbClr val="000000"/>
                </a:solidFill>
                <a:latin typeface="Comic Sans MS" panose="030F0702030302020204" pitchFamily="66" charset="0"/>
              </a:rPr>
              <a:t>T</a:t>
            </a: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he _____________ the boiling point.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000" dirty="0">
                <a:solidFill>
                  <a:srgbClr val="000000"/>
                </a:solidFill>
                <a:latin typeface="Comic Sans MS" panose="030F0702030302020204" pitchFamily="66" charset="0"/>
              </a:rPr>
              <a:t>The _____________ ease of ignition.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000" dirty="0">
                <a:solidFill>
                  <a:srgbClr val="000000"/>
                </a:solidFill>
                <a:latin typeface="Comic Sans MS" panose="030F0702030302020204" pitchFamily="66" charset="0"/>
              </a:rPr>
              <a:t>The _____________ viscous.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grpSp>
        <p:nvGrpSpPr>
          <p:cNvPr id="5161" name="Group 68"/>
          <p:cNvGrpSpPr>
            <a:grpSpLocks/>
          </p:cNvGrpSpPr>
          <p:nvPr/>
        </p:nvGrpSpPr>
        <p:grpSpPr bwMode="auto">
          <a:xfrm>
            <a:off x="7595215" y="3275575"/>
            <a:ext cx="1193120" cy="2214420"/>
            <a:chOff x="192088" y="424136"/>
            <a:chExt cx="6333403" cy="11593288"/>
          </a:xfrm>
        </p:grpSpPr>
        <p:pic>
          <p:nvPicPr>
            <p:cNvPr id="5164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44" r="30582"/>
            <a:stretch>
              <a:fillRect/>
            </a:stretch>
          </p:blipFill>
          <p:spPr bwMode="auto">
            <a:xfrm>
              <a:off x="192088" y="424136"/>
              <a:ext cx="6333403" cy="11593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1" name="Straight Arrow Connector 70"/>
            <p:cNvCxnSpPr/>
            <p:nvPr/>
          </p:nvCxnSpPr>
          <p:spPr>
            <a:xfrm>
              <a:off x="192088" y="9137532"/>
              <a:ext cx="100721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62" name="AutoShape 15"/>
          <p:cNvSpPr>
            <a:spLocks noChangeArrowheads="1"/>
          </p:cNvSpPr>
          <p:nvPr/>
        </p:nvSpPr>
        <p:spPr bwMode="auto">
          <a:xfrm>
            <a:off x="5601756" y="5773185"/>
            <a:ext cx="4245516" cy="1116018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63" name="Text Box 16"/>
          <p:cNvSpPr txBox="1">
            <a:spLocks noChangeArrowheads="1"/>
          </p:cNvSpPr>
          <p:nvPr/>
        </p:nvSpPr>
        <p:spPr bwMode="auto">
          <a:xfrm>
            <a:off x="5601756" y="5773185"/>
            <a:ext cx="4319002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62955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Carbon    Distillation    Hydrocarbons    Hydrogens    Mixture   </a:t>
            </a:r>
          </a:p>
          <a:p>
            <a:pPr marL="0" marR="0" lvl="0" indent="0" algn="l" defTabSz="962955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Crude oil is a _______ of compounds. Many of these only contain atoms of ________ and ________ . They are called ___________ . The compounds in crude oil can be separated using ___________ . </a:t>
            </a:r>
          </a:p>
        </p:txBody>
      </p:sp>
      <p:sp>
        <p:nvSpPr>
          <p:cNvPr id="23" name="AutoShape 15"/>
          <p:cNvSpPr>
            <a:spLocks noChangeArrowheads="1"/>
          </p:cNvSpPr>
          <p:nvPr/>
        </p:nvSpPr>
        <p:spPr bwMode="auto">
          <a:xfrm>
            <a:off x="2141448" y="1927309"/>
            <a:ext cx="2228396" cy="1813749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2151540" y="1924642"/>
            <a:ext cx="221090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What is incomplete combustion and why is it a problem?</a:t>
            </a:r>
          </a:p>
        </p:txBody>
      </p:sp>
      <p:sp>
        <p:nvSpPr>
          <p:cNvPr id="25" name="AutoShape 15"/>
          <p:cNvSpPr>
            <a:spLocks noChangeArrowheads="1"/>
          </p:cNvSpPr>
          <p:nvPr/>
        </p:nvSpPr>
        <p:spPr bwMode="auto">
          <a:xfrm>
            <a:off x="50785" y="3799453"/>
            <a:ext cx="1764704" cy="3089750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42124" y="3834284"/>
            <a:ext cx="2029762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Explain how burning fossil fuels can lead to acid rain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en-US" sz="1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en-US" sz="1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en-US" sz="1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GB" altLang="en-US" sz="1000" dirty="0">
                <a:solidFill>
                  <a:srgbClr val="000000"/>
                </a:solidFill>
                <a:latin typeface="Comic Sans MS" panose="030F0702030302020204" pitchFamily="66" charset="0"/>
              </a:rPr>
              <a:t>Outline the problems associated with acid rain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2" name="AutoShape 90">
            <a:extLst>
              <a:ext uri="{FF2B5EF4-FFF2-40B4-BE49-F238E27FC236}">
                <a16:creationId xmlns:a16="http://schemas.microsoft.com/office/drawing/2014/main" id="{0C1C1A7C-5839-4A65-ACED-8D37A58E8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8521" y="5773185"/>
            <a:ext cx="2448272" cy="1094375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" name="Text Box 89">
            <a:extLst>
              <a:ext uri="{FF2B5EF4-FFF2-40B4-BE49-F238E27FC236}">
                <a16:creationId xmlns:a16="http://schemas.microsoft.com/office/drawing/2014/main" id="{D36070B1-EBDE-4A07-9ADC-57A7E8531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0704" y="1869824"/>
            <a:ext cx="3456384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Label the diagram of the fraction column. </a:t>
            </a:r>
            <a:r>
              <a:rPr lang="en-GB" altLang="en-US" sz="1000" dirty="0">
                <a:solidFill>
                  <a:srgbClr val="000000"/>
                </a:solidFill>
                <a:latin typeface="Comic Sans MS" panose="030F0702030302020204" pitchFamily="66" charset="0"/>
              </a:rPr>
              <a:t>Use the following phrases to help you:</a:t>
            </a:r>
          </a:p>
          <a:p>
            <a:pPr marL="342900" lvl="0" indent="-342900" eaLnBrk="1" hangingPunct="1">
              <a:spcBef>
                <a:spcPct val="50000"/>
              </a:spcBef>
              <a:buNone/>
              <a:defRPr/>
            </a:pPr>
            <a:r>
              <a:rPr lang="en-GB" altLang="en-US" sz="1000" i="1" dirty="0">
                <a:solidFill>
                  <a:srgbClr val="000000"/>
                </a:solidFill>
                <a:latin typeface="Comic Sans MS" panose="030F0702030302020204" pitchFamily="66" charset="0"/>
              </a:rPr>
              <a:t>Small molecules collected</a:t>
            </a:r>
          </a:p>
          <a:p>
            <a:pPr marL="342900" lvl="0" indent="-342900" eaLnBrk="1" hangingPunct="1">
              <a:spcBef>
                <a:spcPct val="50000"/>
              </a:spcBef>
              <a:buNone/>
              <a:defRPr/>
            </a:pPr>
            <a:r>
              <a:rPr lang="en-GB" altLang="en-US" sz="1000" i="1" dirty="0">
                <a:solidFill>
                  <a:srgbClr val="000000"/>
                </a:solidFill>
                <a:latin typeface="Comic Sans MS" panose="030F0702030302020204" pitchFamily="66" charset="0"/>
              </a:rPr>
              <a:t>Large molecules collected </a:t>
            </a:r>
          </a:p>
          <a:p>
            <a:pPr marL="342900" lvl="0" indent="-342900" eaLnBrk="1" hangingPunct="1">
              <a:spcBef>
                <a:spcPct val="50000"/>
              </a:spcBef>
              <a:buNone/>
              <a:defRPr/>
            </a:pPr>
            <a:r>
              <a:rPr lang="en-GB" altLang="en-US" sz="1000" i="1" dirty="0">
                <a:solidFill>
                  <a:srgbClr val="000000"/>
                </a:solidFill>
                <a:latin typeface="Comic Sans MS" panose="030F0702030302020204" pitchFamily="66" charset="0"/>
              </a:rPr>
              <a:t>Hottest temperatures</a:t>
            </a:r>
          </a:p>
          <a:p>
            <a:pPr marL="342900" lvl="0" indent="-342900" eaLnBrk="1" hangingPunct="1">
              <a:spcBef>
                <a:spcPct val="50000"/>
              </a:spcBef>
              <a:buNone/>
              <a:defRPr/>
            </a:pPr>
            <a:r>
              <a:rPr lang="en-GB" altLang="en-US" sz="1000" i="1" dirty="0">
                <a:solidFill>
                  <a:srgbClr val="000000"/>
                </a:solidFill>
                <a:latin typeface="Comic Sans MS" panose="030F0702030302020204" pitchFamily="66" charset="0"/>
              </a:rPr>
              <a:t>Coolest temperatures</a:t>
            </a:r>
          </a:p>
          <a:p>
            <a:pPr marL="342900" lvl="0" indent="-342900" eaLnBrk="1" hangingPunct="1">
              <a:spcBef>
                <a:spcPct val="50000"/>
              </a:spcBef>
              <a:buNone/>
              <a:defRPr/>
            </a:pPr>
            <a:r>
              <a:rPr lang="en-GB" altLang="en-US" sz="1000" i="1" dirty="0">
                <a:solidFill>
                  <a:srgbClr val="000000"/>
                </a:solidFill>
                <a:latin typeface="Comic Sans MS" panose="030F0702030302020204" pitchFamily="66" charset="0"/>
              </a:rPr>
              <a:t>Gases</a:t>
            </a:r>
          </a:p>
          <a:p>
            <a:pPr marL="342900" lvl="0" indent="-342900" eaLnBrk="1" hangingPunct="1">
              <a:spcBef>
                <a:spcPct val="50000"/>
              </a:spcBef>
              <a:buNone/>
              <a:defRPr/>
            </a:pPr>
            <a:r>
              <a:rPr lang="en-GB" altLang="en-US" sz="1000" i="1" dirty="0">
                <a:solidFill>
                  <a:srgbClr val="000000"/>
                </a:solidFill>
                <a:latin typeface="Comic Sans MS" panose="030F0702030302020204" pitchFamily="66" charset="0"/>
              </a:rPr>
              <a:t>Liquids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en-US" sz="1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3" name="AutoShape 15">
            <a:extLst>
              <a:ext uri="{FF2B5EF4-FFF2-40B4-BE49-F238E27FC236}">
                <a16:creationId xmlns:a16="http://schemas.microsoft.com/office/drawing/2014/main" id="{4DC1AE37-390E-418A-AFF5-A1C6F6316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8155" y="1934728"/>
            <a:ext cx="2154240" cy="1806330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" name="Text Box 16">
            <a:extLst>
              <a:ext uri="{FF2B5EF4-FFF2-40B4-BE49-F238E27FC236}">
                <a16:creationId xmlns:a16="http://schemas.microsoft.com/office/drawing/2014/main" id="{62F1B308-B32B-4347-9050-EAA8A9333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8336" y="1947118"/>
            <a:ext cx="213405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Why is carbon monoxide described as a toxic gas?</a:t>
            </a:r>
          </a:p>
        </p:txBody>
      </p:sp>
      <p:sp>
        <p:nvSpPr>
          <p:cNvPr id="35" name="AutoShape 15">
            <a:extLst>
              <a:ext uri="{FF2B5EF4-FFF2-40B4-BE49-F238E27FC236}">
                <a16:creationId xmlns:a16="http://schemas.microsoft.com/office/drawing/2014/main" id="{4CBC78D2-32E0-49D8-B24C-F83408987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0452" y="3799453"/>
            <a:ext cx="1120590" cy="3058003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6" name="Text Box 16">
            <a:extLst>
              <a:ext uri="{FF2B5EF4-FFF2-40B4-BE49-F238E27FC236}">
                <a16:creationId xmlns:a16="http://schemas.microsoft.com/office/drawing/2014/main" id="{7F8549B3-D494-4F5B-971F-FB92B2F87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5793" y="3808879"/>
            <a:ext cx="127489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How are nitrogen oxides produced in car engines?</a:t>
            </a:r>
          </a:p>
        </p:txBody>
      </p:sp>
      <p:sp>
        <p:nvSpPr>
          <p:cNvPr id="37" name="Text Box 10">
            <a:extLst>
              <a:ext uri="{FF2B5EF4-FFF2-40B4-BE49-F238E27FC236}">
                <a16:creationId xmlns:a16="http://schemas.microsoft.com/office/drawing/2014/main" id="{9707AF4D-7A6E-4939-8E13-A7FF30411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7841" y="4042528"/>
            <a:ext cx="1871362" cy="366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8" name="AutoShape 12">
            <a:extLst>
              <a:ext uri="{FF2B5EF4-FFF2-40B4-BE49-F238E27FC236}">
                <a16:creationId xmlns:a16="http://schemas.microsoft.com/office/drawing/2014/main" id="{BE4F4D5F-722B-4908-8410-64E7BF64F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8521" y="3790404"/>
            <a:ext cx="3494704" cy="1916087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9" name="Text Box 13">
            <a:extLst>
              <a:ext uri="{FF2B5EF4-FFF2-40B4-BE49-F238E27FC236}">
                <a16:creationId xmlns:a16="http://schemas.microsoft.com/office/drawing/2014/main" id="{9B4A64E5-015B-42B4-935F-83EFF0544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0211" y="3829138"/>
            <a:ext cx="3493013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What is cracking and why is it necessary?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en-US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0" name="AutoShape 15">
            <a:extLst>
              <a:ext uri="{FF2B5EF4-FFF2-40B4-BE49-F238E27FC236}">
                <a16:creationId xmlns:a16="http://schemas.microsoft.com/office/drawing/2014/main" id="{6A6C0BC4-19DF-4DCB-A8D9-9886373DE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4577" y="483090"/>
            <a:ext cx="2872693" cy="1310972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" name="Text Box 16">
            <a:extLst>
              <a:ext uri="{FF2B5EF4-FFF2-40B4-BE49-F238E27FC236}">
                <a16:creationId xmlns:a16="http://schemas.microsoft.com/office/drawing/2014/main" id="{7A854BCA-5562-43BF-A4A2-A1346B76C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4577" y="487530"/>
            <a:ext cx="28726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What are the advantages and disadvantages of using hydrogen as a fuel?</a:t>
            </a:r>
          </a:p>
        </p:txBody>
      </p:sp>
    </p:spTree>
    <p:extLst>
      <p:ext uri="{BB962C8B-B14F-4D97-AF65-F5344CB8AC3E}">
        <p14:creationId xmlns:p14="http://schemas.microsoft.com/office/powerpoint/2010/main" val="301879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695888" y="2957027"/>
            <a:ext cx="2624470" cy="3924716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ounded Rectangle 21"/>
          <p:cNvSpPr/>
          <p:nvPr/>
        </p:nvSpPr>
        <p:spPr>
          <a:xfrm>
            <a:off x="199993" y="66745"/>
            <a:ext cx="9431413" cy="344910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97" name="Text Box 10"/>
          <p:cNvSpPr txBox="1">
            <a:spLocks noChangeArrowheads="1"/>
          </p:cNvSpPr>
          <p:nvPr/>
        </p:nvSpPr>
        <p:spPr bwMode="auto">
          <a:xfrm>
            <a:off x="201580" y="522761"/>
            <a:ext cx="1871362" cy="366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198" name="AutoShape 12"/>
          <p:cNvSpPr>
            <a:spLocks noChangeArrowheads="1"/>
          </p:cNvSpPr>
          <p:nvPr/>
        </p:nvSpPr>
        <p:spPr bwMode="auto">
          <a:xfrm>
            <a:off x="57140" y="474877"/>
            <a:ext cx="1726714" cy="2423991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200" name="Text Box 14"/>
          <p:cNvSpPr txBox="1">
            <a:spLocks noChangeArrowheads="1"/>
          </p:cNvSpPr>
          <p:nvPr/>
        </p:nvSpPr>
        <p:spPr bwMode="auto">
          <a:xfrm>
            <a:off x="219833" y="64093"/>
            <a:ext cx="94647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21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EARTH AND ATMOSPHERIC SCIENCE</a:t>
            </a:r>
          </a:p>
        </p:txBody>
      </p:sp>
      <p:sp>
        <p:nvSpPr>
          <p:cNvPr id="8201" name="Text Box 15"/>
          <p:cNvSpPr txBox="1">
            <a:spLocks noChangeArrowheads="1"/>
          </p:cNvSpPr>
          <p:nvPr/>
        </p:nvSpPr>
        <p:spPr bwMode="auto">
          <a:xfrm>
            <a:off x="3688636" y="2957027"/>
            <a:ext cx="2631721" cy="2631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79475" indent="-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401763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24050" indent="-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46338" indent="-3429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903538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60738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817938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75138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What evidence is there that humans have caused climate change?</a:t>
            </a:r>
          </a:p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altLang="en-US" sz="1000" dirty="0">
              <a:solidFill>
                <a:prstClr val="black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altLang="en-US" sz="1000" dirty="0">
              <a:solidFill>
                <a:prstClr val="black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altLang="en-US" sz="1000" dirty="0">
              <a:solidFill>
                <a:prstClr val="black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altLang="en-US" sz="1000" dirty="0">
              <a:solidFill>
                <a:prstClr val="black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Why do some question the certainty of this?</a:t>
            </a:r>
          </a:p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202" name="AutoShape 17"/>
          <p:cNvSpPr>
            <a:spLocks noChangeArrowheads="1"/>
          </p:cNvSpPr>
          <p:nvPr/>
        </p:nvSpPr>
        <p:spPr bwMode="auto">
          <a:xfrm>
            <a:off x="47715" y="2963144"/>
            <a:ext cx="3571785" cy="1844379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203" name="Text Box 18"/>
          <p:cNvSpPr txBox="1">
            <a:spLocks noChangeArrowheads="1"/>
          </p:cNvSpPr>
          <p:nvPr/>
        </p:nvSpPr>
        <p:spPr bwMode="auto">
          <a:xfrm>
            <a:off x="49302" y="2964042"/>
            <a:ext cx="3670929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How has the amount of carbon dioxide in the atmosphere reduced since the levels in the early atmosphere?</a:t>
            </a:r>
          </a:p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1.</a:t>
            </a:r>
          </a:p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2.</a:t>
            </a:r>
          </a:p>
        </p:txBody>
      </p:sp>
      <p:sp>
        <p:nvSpPr>
          <p:cNvPr id="8204" name="Text Box 20"/>
          <p:cNvSpPr txBox="1">
            <a:spLocks noChangeArrowheads="1"/>
          </p:cNvSpPr>
          <p:nvPr/>
        </p:nvSpPr>
        <p:spPr bwMode="auto">
          <a:xfrm>
            <a:off x="1845266" y="493700"/>
            <a:ext cx="28078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What happened to the water vapour in the atmosphere as the Earth cooled?</a:t>
            </a:r>
          </a:p>
        </p:txBody>
      </p:sp>
      <p:sp>
        <p:nvSpPr>
          <p:cNvPr id="8227" name="AutoShape 62"/>
          <p:cNvSpPr>
            <a:spLocks noChangeArrowheads="1"/>
          </p:cNvSpPr>
          <p:nvPr/>
        </p:nvSpPr>
        <p:spPr bwMode="auto">
          <a:xfrm>
            <a:off x="1839251" y="464601"/>
            <a:ext cx="2885149" cy="1253923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36196" y="469860"/>
            <a:ext cx="1871362" cy="155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Gases produced by volcanic activity formed the early Earth’s atmosphere.</a:t>
            </a:r>
          </a:p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What was the composition of the Earth’s early atmosphere?</a:t>
            </a:r>
          </a:p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AutoShape 62"/>
          <p:cNvSpPr>
            <a:spLocks noChangeArrowheads="1"/>
          </p:cNvSpPr>
          <p:nvPr/>
        </p:nvSpPr>
        <p:spPr bwMode="auto">
          <a:xfrm>
            <a:off x="1847969" y="1776684"/>
            <a:ext cx="4473101" cy="1122184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1839251" y="1796211"/>
            <a:ext cx="448110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What caused the levels of oxygen in the atmosphere to increase?</a:t>
            </a:r>
          </a:p>
        </p:txBody>
      </p:sp>
      <p:sp>
        <p:nvSpPr>
          <p:cNvPr id="27" name="AutoShape 12">
            <a:extLst>
              <a:ext uri="{FF2B5EF4-FFF2-40B4-BE49-F238E27FC236}">
                <a16:creationId xmlns:a16="http://schemas.microsoft.com/office/drawing/2014/main" id="{89F9EE3F-2F33-4EB4-8C22-EA19A94E7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9416" y="476705"/>
            <a:ext cx="1521654" cy="1241820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Text Box 13">
            <a:extLst>
              <a:ext uri="{FF2B5EF4-FFF2-40B4-BE49-F238E27FC236}">
                <a16:creationId xmlns:a16="http://schemas.microsoft.com/office/drawing/2014/main" id="{55B34649-239D-4142-AFC3-062CE0F42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9414" y="488497"/>
            <a:ext cx="159295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Describe the chemical test for oxygen</a:t>
            </a:r>
          </a:p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Rounded Rectangle 8">
            <a:extLst>
              <a:ext uri="{FF2B5EF4-FFF2-40B4-BE49-F238E27FC236}">
                <a16:creationId xmlns:a16="http://schemas.microsoft.com/office/drawing/2014/main" id="{E8F5AE1B-DD22-4169-843D-968EFFF1C15E}"/>
              </a:ext>
            </a:extLst>
          </p:cNvPr>
          <p:cNvSpPr/>
          <p:nvPr/>
        </p:nvSpPr>
        <p:spPr>
          <a:xfrm>
            <a:off x="6392366" y="474877"/>
            <a:ext cx="3454906" cy="3215392"/>
          </a:xfrm>
          <a:prstGeom prst="roundRect">
            <a:avLst>
              <a:gd name="adj" fmla="val 121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Text Box 16">
            <a:extLst>
              <a:ext uri="{FF2B5EF4-FFF2-40B4-BE49-F238E27FC236}">
                <a16:creationId xmlns:a16="http://schemas.microsoft.com/office/drawing/2014/main" id="{5371EAEB-7618-4B08-B51D-02C557FD2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2366" y="499557"/>
            <a:ext cx="3454905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Name the gases in the Earth’s atmosphere that contribute to global warming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Explain what the greenhouse effect is and describe how these gases contribute to it</a:t>
            </a:r>
            <a:endParaRPr kumimoji="0" lang="en-GB" altLang="en-US" sz="1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3" name="Rounded Rectangle 8">
            <a:extLst>
              <a:ext uri="{FF2B5EF4-FFF2-40B4-BE49-F238E27FC236}">
                <a16:creationId xmlns:a16="http://schemas.microsoft.com/office/drawing/2014/main" id="{EB0DC940-0E74-4348-8CE3-F03507292677}"/>
              </a:ext>
            </a:extLst>
          </p:cNvPr>
          <p:cNvSpPr/>
          <p:nvPr/>
        </p:nvSpPr>
        <p:spPr>
          <a:xfrm>
            <a:off x="6399618" y="3747994"/>
            <a:ext cx="3445386" cy="3133750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Text Box 15">
            <a:extLst>
              <a:ext uri="{FF2B5EF4-FFF2-40B4-BE49-F238E27FC236}">
                <a16:creationId xmlns:a16="http://schemas.microsoft.com/office/drawing/2014/main" id="{707628A9-93FA-48D6-B9E1-8E76380CD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2366" y="3747993"/>
            <a:ext cx="3454905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79475" indent="-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401763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24050" indent="-3429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46338" indent="-3429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903538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60738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817938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75138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altLang="en-US" sz="1000" dirty="0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Describe the potential effects on the climate of increased levels of carbon dioxide and methane</a:t>
            </a: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Text Box 10">
            <a:extLst>
              <a:ext uri="{FF2B5EF4-FFF2-40B4-BE49-F238E27FC236}">
                <a16:creationId xmlns:a16="http://schemas.microsoft.com/office/drawing/2014/main" id="{947412A3-6752-461B-8820-13900CD50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580" y="4913649"/>
            <a:ext cx="1871362" cy="366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AutoShape 12">
            <a:extLst>
              <a:ext uri="{FF2B5EF4-FFF2-40B4-BE49-F238E27FC236}">
                <a16:creationId xmlns:a16="http://schemas.microsoft.com/office/drawing/2014/main" id="{6510926D-9146-4E53-937F-2EA4FD34E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39" y="4865766"/>
            <a:ext cx="3552237" cy="2015978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" name="Text Box 13">
            <a:extLst>
              <a:ext uri="{FF2B5EF4-FFF2-40B4-BE49-F238E27FC236}">
                <a16:creationId xmlns:a16="http://schemas.microsoft.com/office/drawing/2014/main" id="{A31C8E63-1777-40A2-992D-A8C0A80BD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" y="4860748"/>
            <a:ext cx="355223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How have humans increased the levels of carbon dioxide and methane in the atmosphere?</a:t>
            </a:r>
          </a:p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217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14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1"/>
          <p:cNvSpPr/>
          <p:nvPr/>
        </p:nvSpPr>
        <p:spPr>
          <a:xfrm>
            <a:off x="55666" y="89874"/>
            <a:ext cx="9793088" cy="320675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b="1"/>
          </a:p>
        </p:txBody>
      </p:sp>
      <p:sp>
        <p:nvSpPr>
          <p:cNvPr id="5" name="Text Box 73"/>
          <p:cNvSpPr txBox="1">
            <a:spLocks noChangeArrowheads="1"/>
          </p:cNvSpPr>
          <p:nvPr/>
        </p:nvSpPr>
        <p:spPr bwMode="auto">
          <a:xfrm>
            <a:off x="63720" y="49798"/>
            <a:ext cx="9785034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>
                <a:latin typeface="Comic Sans MS" pitchFamily="66" charset="0"/>
              </a:rPr>
              <a:t>THE PERIODIC TABLE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36382" y="483783"/>
            <a:ext cx="3312372" cy="3323344"/>
          </a:xfrm>
          <a:prstGeom prst="roundRect">
            <a:avLst>
              <a:gd name="adj" fmla="val 4141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>
                <a:latin typeface="Comic Sans MS" pitchFamily="66" charset="0"/>
              </a:rPr>
              <a:t>Describe the ways in which Mendeleev ordered his table of elements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r>
              <a:rPr lang="en-GB" sz="1000" dirty="0">
                <a:latin typeface="Comic Sans MS" pitchFamily="66" charset="0"/>
              </a:rPr>
              <a:t>What was so different about the way he order the table compared to other scientists?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1689" y="593930"/>
            <a:ext cx="144016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3720" y="473871"/>
            <a:ext cx="3944094" cy="3333256"/>
          </a:xfrm>
          <a:prstGeom prst="roundRect">
            <a:avLst>
              <a:gd name="adj" fmla="val 2739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>
                <a:latin typeface="Comic Sans MS" pitchFamily="66" charset="0"/>
              </a:rPr>
              <a:t>Describe the ways in which the modern periodic table is ordered:</a:t>
            </a:r>
          </a:p>
          <a:p>
            <a:endParaRPr lang="en-GB" sz="500" dirty="0">
              <a:latin typeface="Comic Sans MS" pitchFamily="66" charset="0"/>
            </a:endParaRPr>
          </a:p>
          <a:p>
            <a:r>
              <a:rPr lang="en-GB" sz="1000" dirty="0">
                <a:latin typeface="Comic Sans MS" pitchFamily="66" charset="0"/>
              </a:rPr>
              <a:t>1.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r>
              <a:rPr lang="en-GB" sz="1000" dirty="0">
                <a:latin typeface="Comic Sans MS" pitchFamily="66" charset="0"/>
              </a:rPr>
              <a:t>2.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r>
              <a:rPr lang="en-GB" sz="1000" dirty="0">
                <a:latin typeface="Comic Sans MS" pitchFamily="66" charset="0"/>
              </a:rPr>
              <a:t>3.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pPr algn="ctr"/>
            <a:endParaRPr lang="en-GB" sz="1000" dirty="0">
              <a:latin typeface="Comic Sans MS" pitchFamily="66" charset="0"/>
            </a:endParaRPr>
          </a:p>
          <a:p>
            <a:pPr algn="ctr"/>
            <a:endParaRPr lang="en-GB" sz="10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666" y="3906292"/>
            <a:ext cx="4608508" cy="2992708"/>
          </a:xfrm>
          <a:prstGeom prst="roundRect">
            <a:avLst>
              <a:gd name="adj" fmla="val 5402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>
                <a:latin typeface="Comic Sans MS" pitchFamily="66" charset="0"/>
              </a:rPr>
              <a:t>Use two different colours to distinguish between metals and non-metals on the periodic table</a:t>
            </a:r>
          </a:p>
          <a:p>
            <a:pPr algn="ctr"/>
            <a:endParaRPr lang="en-GB" sz="1000" dirty="0">
              <a:latin typeface="Comic Sans MS" pitchFamily="66" charset="0"/>
            </a:endParaRPr>
          </a:p>
          <a:p>
            <a:pPr algn="ctr"/>
            <a:endParaRPr lang="en-GB" sz="10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88110" y="473871"/>
            <a:ext cx="2376264" cy="3333256"/>
          </a:xfrm>
          <a:prstGeom prst="roundRect">
            <a:avLst>
              <a:gd name="adj" fmla="val 5402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>
                <a:latin typeface="Comic Sans MS" pitchFamily="66" charset="0"/>
              </a:rPr>
              <a:t>Explain the meaning of atomic number and why it determines the position of an element in the periodic table</a:t>
            </a:r>
          </a:p>
          <a:p>
            <a:pPr algn="ctr"/>
            <a:endParaRPr lang="en-GB" sz="1000" dirty="0">
              <a:latin typeface="Comic Sans MS" pitchFamily="66" charset="0"/>
            </a:endParaRPr>
          </a:p>
          <a:p>
            <a:pPr algn="ctr"/>
            <a:endParaRPr lang="en-GB" sz="1000" dirty="0">
              <a:latin typeface="Comic Sans MS" pitchFamily="66" charset="0"/>
            </a:endParaRPr>
          </a:p>
        </p:txBody>
      </p:sp>
      <p:pic>
        <p:nvPicPr>
          <p:cNvPr id="15" name="Picture 2" descr="http://secondaryscience4all.files.wordpress.com/2014/06/filestore_aqa_org_uk_subjects_aqa-chemistry-data-sheet_pdf3.pn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61"/>
          <a:stretch/>
        </p:blipFill>
        <p:spPr bwMode="auto">
          <a:xfrm>
            <a:off x="220563" y="4626372"/>
            <a:ext cx="4278713" cy="214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736182" y="3906292"/>
            <a:ext cx="2880320" cy="2992708"/>
          </a:xfrm>
          <a:prstGeom prst="roundRect">
            <a:avLst>
              <a:gd name="adj" fmla="val 4141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>
                <a:latin typeface="Comic Sans MS" pitchFamily="66" charset="0"/>
              </a:rPr>
              <a:t>Draw and write the electron configuration of Calcium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88510" y="3906292"/>
            <a:ext cx="2160244" cy="2992708"/>
          </a:xfrm>
          <a:prstGeom prst="roundRect">
            <a:avLst>
              <a:gd name="adj" fmla="val 4141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1000" dirty="0">
                <a:latin typeface="Comic Sans MS" pitchFamily="66" charset="0"/>
              </a:rPr>
              <a:t>Explain how the electronic configuration of an element is related to its position in the periodic table</a:t>
            </a: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  <a:p>
            <a:endParaRPr lang="en-GB" sz="1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566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7400478" y="457207"/>
            <a:ext cx="2446798" cy="928805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ounded Rectangle 21"/>
          <p:cNvSpPr/>
          <p:nvPr/>
        </p:nvSpPr>
        <p:spPr>
          <a:xfrm>
            <a:off x="99997" y="50807"/>
            <a:ext cx="9775846" cy="320675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53" name="Text Box 29"/>
          <p:cNvSpPr txBox="1">
            <a:spLocks noChangeArrowheads="1"/>
          </p:cNvSpPr>
          <p:nvPr/>
        </p:nvSpPr>
        <p:spPr bwMode="auto">
          <a:xfrm>
            <a:off x="344433" y="665163"/>
            <a:ext cx="1871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054" name="AutoShape 34"/>
          <p:cNvSpPr>
            <a:spLocks noChangeArrowheads="1"/>
          </p:cNvSpPr>
          <p:nvPr/>
        </p:nvSpPr>
        <p:spPr bwMode="auto">
          <a:xfrm>
            <a:off x="3656062" y="4020748"/>
            <a:ext cx="6191214" cy="2823572"/>
          </a:xfrm>
          <a:prstGeom prst="roundRect">
            <a:avLst>
              <a:gd name="adj" fmla="val 3214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055" name="AutoShape 35"/>
          <p:cNvSpPr>
            <a:spLocks noChangeArrowheads="1"/>
          </p:cNvSpPr>
          <p:nvPr/>
        </p:nvSpPr>
        <p:spPr bwMode="auto">
          <a:xfrm>
            <a:off x="56817" y="2485100"/>
            <a:ext cx="1799996" cy="3221392"/>
          </a:xfrm>
          <a:prstGeom prst="roundRect">
            <a:avLst>
              <a:gd name="adj" fmla="val 5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058" name="Text Box 41"/>
          <p:cNvSpPr txBox="1">
            <a:spLocks noChangeArrowheads="1"/>
          </p:cNvSpPr>
          <p:nvPr/>
        </p:nvSpPr>
        <p:spPr bwMode="auto">
          <a:xfrm>
            <a:off x="8191779" y="7"/>
            <a:ext cx="151264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059" name="AutoShape 43"/>
          <p:cNvSpPr>
            <a:spLocks noChangeArrowheads="1"/>
          </p:cNvSpPr>
          <p:nvPr/>
        </p:nvSpPr>
        <p:spPr bwMode="auto">
          <a:xfrm>
            <a:off x="34923" y="449271"/>
            <a:ext cx="7293256" cy="1970733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060" name="Text Box 44"/>
          <p:cNvSpPr txBox="1">
            <a:spLocks noChangeArrowheads="1"/>
          </p:cNvSpPr>
          <p:nvPr/>
        </p:nvSpPr>
        <p:spPr bwMode="auto">
          <a:xfrm>
            <a:off x="34923" y="449270"/>
            <a:ext cx="534933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Use a diagram to describe how Potassium (K) Chloride (Cl) is formed:</a:t>
            </a:r>
          </a:p>
        </p:txBody>
      </p:sp>
      <p:sp>
        <p:nvSpPr>
          <p:cNvPr id="2061" name="Text Box 73"/>
          <p:cNvSpPr txBox="1">
            <a:spLocks noChangeArrowheads="1"/>
          </p:cNvSpPr>
          <p:nvPr/>
        </p:nvSpPr>
        <p:spPr bwMode="auto">
          <a:xfrm>
            <a:off x="1423760" y="61963"/>
            <a:ext cx="712832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IONIC BONDING</a:t>
            </a:r>
          </a:p>
        </p:txBody>
      </p:sp>
      <p:sp>
        <p:nvSpPr>
          <p:cNvPr id="2065" name="Text Box 77"/>
          <p:cNvSpPr txBox="1">
            <a:spLocks noChangeArrowheads="1"/>
          </p:cNvSpPr>
          <p:nvPr/>
        </p:nvSpPr>
        <p:spPr bwMode="auto">
          <a:xfrm>
            <a:off x="7400479" y="448058"/>
            <a:ext cx="244679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What is an ion?</a:t>
            </a:r>
          </a:p>
        </p:txBody>
      </p:sp>
      <p:sp>
        <p:nvSpPr>
          <p:cNvPr id="4" name="Oval 3"/>
          <p:cNvSpPr/>
          <p:nvPr/>
        </p:nvSpPr>
        <p:spPr>
          <a:xfrm>
            <a:off x="344645" y="953964"/>
            <a:ext cx="1295193" cy="11521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000829" y="953964"/>
            <a:ext cx="1295193" cy="11521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4089061" y="953964"/>
            <a:ext cx="1295193" cy="11521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5745245" y="953964"/>
            <a:ext cx="1295193" cy="11521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584054" y="1471146"/>
            <a:ext cx="28803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7400478" y="1458020"/>
            <a:ext cx="2446798" cy="2481390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Text Box 77"/>
          <p:cNvSpPr txBox="1">
            <a:spLocks noChangeArrowheads="1"/>
          </p:cNvSpPr>
          <p:nvPr/>
        </p:nvSpPr>
        <p:spPr bwMode="auto">
          <a:xfrm>
            <a:off x="7400478" y="1458020"/>
            <a:ext cx="2374499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How many protons, neutrons and electrons do the following ions have?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</a:t>
            </a:r>
            <a:r>
              <a:rPr kumimoji="0" lang="en-GB" alt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+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F</a:t>
            </a:r>
            <a:r>
              <a:rPr kumimoji="0" lang="en-GB" alt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O</a:t>
            </a:r>
            <a:r>
              <a:rPr kumimoji="0" lang="en-GB" alt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2-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Al</a:t>
            </a:r>
            <a:r>
              <a:rPr kumimoji="0" lang="en-GB" alt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3+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270967"/>
              </p:ext>
            </p:extLst>
          </p:nvPr>
        </p:nvGraphicFramePr>
        <p:xfrm>
          <a:off x="3770639" y="4331440"/>
          <a:ext cx="6004338" cy="2431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321">
                  <a:extLst>
                    <a:ext uri="{9D8B030D-6E8A-4147-A177-3AD203B41FA5}">
                      <a16:colId xmlns:a16="http://schemas.microsoft.com/office/drawing/2014/main" val="2305520759"/>
                    </a:ext>
                  </a:extLst>
                </a:gridCol>
                <a:gridCol w="841513">
                  <a:extLst>
                    <a:ext uri="{9D8B030D-6E8A-4147-A177-3AD203B41FA5}">
                      <a16:colId xmlns:a16="http://schemas.microsoft.com/office/drawing/2014/main" val="902255565"/>
                    </a:ext>
                  </a:extLst>
                </a:gridCol>
                <a:gridCol w="1241376">
                  <a:extLst>
                    <a:ext uri="{9D8B030D-6E8A-4147-A177-3AD203B41FA5}">
                      <a16:colId xmlns:a16="http://schemas.microsoft.com/office/drawing/2014/main" val="2019758618"/>
                    </a:ext>
                  </a:extLst>
                </a:gridCol>
                <a:gridCol w="1241376">
                  <a:extLst>
                    <a:ext uri="{9D8B030D-6E8A-4147-A177-3AD203B41FA5}">
                      <a16:colId xmlns:a16="http://schemas.microsoft.com/office/drawing/2014/main" val="3383654476"/>
                    </a:ext>
                  </a:extLst>
                </a:gridCol>
                <a:gridCol w="1241376">
                  <a:extLst>
                    <a:ext uri="{9D8B030D-6E8A-4147-A177-3AD203B41FA5}">
                      <a16:colId xmlns:a16="http://schemas.microsoft.com/office/drawing/2014/main" val="3309275994"/>
                    </a:ext>
                  </a:extLst>
                </a:gridCol>
                <a:gridCol w="1241376">
                  <a:extLst>
                    <a:ext uri="{9D8B030D-6E8A-4147-A177-3AD203B41FA5}">
                      <a16:colId xmlns:a16="http://schemas.microsoft.com/office/drawing/2014/main" val="2185238037"/>
                    </a:ext>
                  </a:extLst>
                </a:gridCol>
              </a:tblGrid>
              <a:tr h="0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Cations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9" marR="63519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9" marR="6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Anions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9" marR="6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9" marR="6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65238"/>
                  </a:ext>
                </a:extLst>
              </a:tr>
              <a:tr h="25214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Chloride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Cl</a:t>
                      </a:r>
                      <a:r>
                        <a:rPr lang="en-GB" sz="10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9" marR="6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Oxide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</a:t>
                      </a:r>
                      <a:r>
                        <a:rPr lang="en-GB" sz="10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2-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9" marR="6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Iodide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</a:t>
                      </a:r>
                      <a:r>
                        <a:rPr lang="en-GB" sz="10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63519" marR="6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Hydroxide</a:t>
                      </a:r>
                      <a:endParaRPr lang="en-GB" sz="100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OH</a:t>
                      </a:r>
                      <a:r>
                        <a:rPr lang="en-GB" sz="10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GB" sz="1000" baseline="300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19" marR="6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43622"/>
                  </a:ext>
                </a:extLst>
              </a:tr>
              <a:tr h="48920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Sodium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</a:t>
                      </a:r>
                      <a:r>
                        <a:rPr lang="en-GB" sz="10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9" marR="6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 </a:t>
                      </a:r>
                      <a:r>
                        <a:rPr lang="en-GB" sz="1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NaCl</a:t>
                      </a:r>
                      <a:endParaRPr lang="en-GB" sz="1000" baseline="-250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Sodium Chloride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9" marR="6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9" marR="6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9" marR="6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9" marR="6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897599"/>
                  </a:ext>
                </a:extLst>
              </a:tr>
              <a:tr h="48920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Barium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</a:t>
                      </a:r>
                      <a:r>
                        <a:rPr lang="en-GB" sz="10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2+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9" marR="6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9" marR="6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9" marR="6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9" marR="6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Ba(OH)</a:t>
                      </a:r>
                      <a:r>
                        <a:rPr lang="en-GB" sz="1000" baseline="-25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Barium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hydroxide 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9" marR="6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5565737"/>
                  </a:ext>
                </a:extLst>
              </a:tr>
              <a:tr h="48920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Calcium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</a:t>
                      </a:r>
                      <a:r>
                        <a:rPr lang="en-GB" sz="10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2+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9" marR="6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9" marR="6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GB" sz="10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CaO</a:t>
                      </a:r>
                      <a:endParaRPr lang="en-GB" sz="10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Calcium</a:t>
                      </a: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oxide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9" marR="6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9" marR="6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9" marR="6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3910855"/>
                  </a:ext>
                </a:extLst>
              </a:tr>
              <a:tr h="489204">
                <a:tc vMerge="1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9" marR="63519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Aluminium 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en-GB" sz="10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3+</a:t>
                      </a:r>
                      <a:endParaRPr lang="en-GB" sz="1000" baseline="30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9" marR="6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9" marR="6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9" marR="6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9" marR="6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19" marR="6351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5583033"/>
                  </a:ext>
                </a:extLst>
              </a:tr>
            </a:tbl>
          </a:graphicData>
        </a:graphic>
      </p:graphicFrame>
      <p:sp>
        <p:nvSpPr>
          <p:cNvPr id="32" name="Text Box 77"/>
          <p:cNvSpPr txBox="1">
            <a:spLocks noChangeArrowheads="1"/>
          </p:cNvSpPr>
          <p:nvPr/>
        </p:nvSpPr>
        <p:spPr bwMode="auto">
          <a:xfrm>
            <a:off x="3642990" y="4038816"/>
            <a:ext cx="613198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Complete the table by giving the name and formula of the ionic compound formed</a:t>
            </a:r>
          </a:p>
        </p:txBody>
      </p:sp>
      <p:sp>
        <p:nvSpPr>
          <p:cNvPr id="53" name="Text Box 77"/>
          <p:cNvSpPr txBox="1">
            <a:spLocks noChangeArrowheads="1"/>
          </p:cNvSpPr>
          <p:nvPr/>
        </p:nvSpPr>
        <p:spPr bwMode="auto">
          <a:xfrm>
            <a:off x="58036" y="2512233"/>
            <a:ext cx="1861343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Give the electronic arrangement and charge of: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 Sodium ion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 Chloride ion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An Oxide ion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 Boron ion</a:t>
            </a:r>
          </a:p>
        </p:txBody>
      </p:sp>
      <p:sp>
        <p:nvSpPr>
          <p:cNvPr id="54" name="AutoShape 35"/>
          <p:cNvSpPr>
            <a:spLocks noChangeArrowheads="1"/>
          </p:cNvSpPr>
          <p:nvPr/>
        </p:nvSpPr>
        <p:spPr bwMode="auto">
          <a:xfrm>
            <a:off x="55661" y="5771588"/>
            <a:ext cx="3528101" cy="1072731"/>
          </a:xfrm>
          <a:prstGeom prst="roundRect">
            <a:avLst>
              <a:gd name="adj" fmla="val 5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5" name="Text Box 77"/>
          <p:cNvSpPr txBox="1">
            <a:spLocks noChangeArrowheads="1"/>
          </p:cNvSpPr>
          <p:nvPr/>
        </p:nvSpPr>
        <p:spPr bwMode="auto">
          <a:xfrm>
            <a:off x="55661" y="5778500"/>
            <a:ext cx="338437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Explain why a Calcium ion has a charge of 2+</a:t>
            </a:r>
          </a:p>
        </p:txBody>
      </p:sp>
      <p:sp>
        <p:nvSpPr>
          <p:cNvPr id="56" name="AutoShape 35"/>
          <p:cNvSpPr>
            <a:spLocks noChangeArrowheads="1"/>
          </p:cNvSpPr>
          <p:nvPr/>
        </p:nvSpPr>
        <p:spPr bwMode="auto">
          <a:xfrm>
            <a:off x="1927870" y="4020748"/>
            <a:ext cx="1655892" cy="1685744"/>
          </a:xfrm>
          <a:prstGeom prst="roundRect">
            <a:avLst>
              <a:gd name="adj" fmla="val 5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7" name="Text Box 77"/>
          <p:cNvSpPr txBox="1">
            <a:spLocks noChangeArrowheads="1"/>
          </p:cNvSpPr>
          <p:nvPr/>
        </p:nvSpPr>
        <p:spPr bwMode="auto">
          <a:xfrm>
            <a:off x="1950745" y="4020748"/>
            <a:ext cx="16330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What is an ionic bond and how is it formed?</a:t>
            </a:r>
          </a:p>
        </p:txBody>
      </p:sp>
      <p:sp>
        <p:nvSpPr>
          <p:cNvPr id="58" name="AutoShape 35"/>
          <p:cNvSpPr>
            <a:spLocks noChangeArrowheads="1"/>
          </p:cNvSpPr>
          <p:nvPr/>
        </p:nvSpPr>
        <p:spPr bwMode="auto">
          <a:xfrm>
            <a:off x="1938531" y="2501342"/>
            <a:ext cx="5389648" cy="1438068"/>
          </a:xfrm>
          <a:prstGeom prst="roundRect">
            <a:avLst>
              <a:gd name="adj" fmla="val 5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0" name="Text Box 77"/>
          <p:cNvSpPr txBox="1">
            <a:spLocks noChangeArrowheads="1"/>
          </p:cNvSpPr>
          <p:nvPr/>
        </p:nvSpPr>
        <p:spPr bwMode="auto">
          <a:xfrm>
            <a:off x="1927870" y="2540108"/>
            <a:ext cx="539059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Describe what happens when Oxygen and Magnesium react to form an ionic bond</a:t>
            </a:r>
          </a:p>
        </p:txBody>
      </p:sp>
    </p:spTree>
    <p:extLst>
      <p:ext uri="{BB962C8B-B14F-4D97-AF65-F5344CB8AC3E}">
        <p14:creationId xmlns:p14="http://schemas.microsoft.com/office/powerpoint/2010/main" val="401433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6536278" y="457200"/>
            <a:ext cx="3310994" cy="725730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Rounded Rectangle 21"/>
          <p:cNvSpPr/>
          <p:nvPr/>
        </p:nvSpPr>
        <p:spPr>
          <a:xfrm>
            <a:off x="71427" y="57151"/>
            <a:ext cx="9704420" cy="320675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3060053" y="665163"/>
            <a:ext cx="1871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078" name="AutoShape 13"/>
          <p:cNvSpPr>
            <a:spLocks noChangeArrowheads="1"/>
          </p:cNvSpPr>
          <p:nvPr/>
        </p:nvSpPr>
        <p:spPr bwMode="auto">
          <a:xfrm>
            <a:off x="3295126" y="469254"/>
            <a:ext cx="3148564" cy="2860974"/>
          </a:xfrm>
          <a:prstGeom prst="roundRect">
            <a:avLst>
              <a:gd name="adj" fmla="val 4403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079" name="Text Box 14"/>
          <p:cNvSpPr txBox="1">
            <a:spLocks noChangeArrowheads="1"/>
          </p:cNvSpPr>
          <p:nvPr/>
        </p:nvSpPr>
        <p:spPr bwMode="auto">
          <a:xfrm>
            <a:off x="3296022" y="488985"/>
            <a:ext cx="314766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Label the ions in this giant ionic lattice of Sodium Chloride (</a:t>
            </a:r>
            <a:r>
              <a:rPr kumimoji="0" lang="en-GB" alt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NaCl</a:t>
            </a: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). Include which is the anion and cation and the charge on each ion </a:t>
            </a:r>
            <a:endParaRPr kumimoji="0" lang="en-GB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8191779" y="7"/>
            <a:ext cx="151264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083" name="Text Box 18"/>
          <p:cNvSpPr txBox="1">
            <a:spLocks noChangeArrowheads="1"/>
          </p:cNvSpPr>
          <p:nvPr/>
        </p:nvSpPr>
        <p:spPr bwMode="auto">
          <a:xfrm>
            <a:off x="90477" y="53977"/>
            <a:ext cx="96853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IONIC COMPOUNDS</a:t>
            </a:r>
          </a:p>
        </p:txBody>
      </p:sp>
      <p:sp>
        <p:nvSpPr>
          <p:cNvPr id="3084" name="Text Box 22"/>
          <p:cNvSpPr txBox="1">
            <a:spLocks noChangeArrowheads="1"/>
          </p:cNvSpPr>
          <p:nvPr/>
        </p:nvSpPr>
        <p:spPr bwMode="auto">
          <a:xfrm>
            <a:off x="6536276" y="457200"/>
            <a:ext cx="32959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What forces of attraction hold the ions together in a giant ionic lattice?</a:t>
            </a:r>
          </a:p>
        </p:txBody>
      </p:sp>
      <p:sp>
        <p:nvSpPr>
          <p:cNvPr id="3085" name="Text Box 65"/>
          <p:cNvSpPr txBox="1">
            <a:spLocks noChangeArrowheads="1"/>
          </p:cNvSpPr>
          <p:nvPr/>
        </p:nvSpPr>
        <p:spPr bwMode="auto">
          <a:xfrm>
            <a:off x="3289208" y="3404947"/>
            <a:ext cx="31544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Why do ionic compounds have high melting and boiling points?</a:t>
            </a:r>
            <a:endParaRPr kumimoji="0" lang="en-GB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pic>
        <p:nvPicPr>
          <p:cNvPr id="1026" name="Picture 2" descr="Image result for ionic comp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941" y="1375987"/>
            <a:ext cx="1594090" cy="1511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6536278" y="1249832"/>
            <a:ext cx="3310994" cy="2728468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6551298" y="1280781"/>
            <a:ext cx="3280954" cy="170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Why can a solid ionic compound not conduct electricity?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Why can a molten or dissolved ionic compound conduct electricity?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95126" y="5562476"/>
            <a:ext cx="6555322" cy="1318692"/>
          </a:xfrm>
          <a:prstGeom prst="roundRect">
            <a:avLst>
              <a:gd name="adj" fmla="val 694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6295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Difficult,    compound,    gaining,    ionic,    losing,    new,    noble</a:t>
            </a:r>
          </a:p>
          <a:p>
            <a:pPr marL="0" marR="0" lvl="0" indent="0" algn="ctr" defTabSz="96295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When two different elements react together they make a _________ substance called a_________. It is _________ to separate the elements after the reaction. Some atoms react by _________ or _________ electrons. We call this _________ bonding. When atoms react in this way they get the electronic structure of a _________ gas.</a:t>
            </a:r>
          </a:p>
        </p:txBody>
      </p:sp>
      <p:sp>
        <p:nvSpPr>
          <p:cNvPr id="21" name="AutoShape 66"/>
          <p:cNvSpPr>
            <a:spLocks noChangeArrowheads="1"/>
          </p:cNvSpPr>
          <p:nvPr/>
        </p:nvSpPr>
        <p:spPr bwMode="auto">
          <a:xfrm>
            <a:off x="6536277" y="4045202"/>
            <a:ext cx="3295975" cy="1460685"/>
          </a:xfrm>
          <a:prstGeom prst="roundRect">
            <a:avLst>
              <a:gd name="adj" fmla="val 3935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" name="AutoShape 66"/>
          <p:cNvSpPr>
            <a:spLocks noChangeArrowheads="1"/>
          </p:cNvSpPr>
          <p:nvPr/>
        </p:nvSpPr>
        <p:spPr bwMode="auto">
          <a:xfrm>
            <a:off x="62089" y="1249832"/>
            <a:ext cx="3147604" cy="5598055"/>
          </a:xfrm>
          <a:prstGeom prst="roundRect">
            <a:avLst>
              <a:gd name="adj" fmla="val 3935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539668" y="4093823"/>
            <a:ext cx="329258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[H] Why does Magnesium Oxide (</a:t>
            </a:r>
            <a:r>
              <a:rPr kumimoji="0" lang="en-GB" alt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MgO</a:t>
            </a: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) have a higher melting and boiling point than Sodium Chloride (</a:t>
            </a:r>
            <a:r>
              <a:rPr kumimoji="0" lang="en-GB" alt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NaCl</a:t>
            </a: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)?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281119" y="3393839"/>
            <a:ext cx="3183733" cy="2112048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87177" y="3506182"/>
            <a:ext cx="314554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Identify the compounds from the table that have ionic bonding and explain your reasoning</a:t>
            </a:r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71427" y="488985"/>
            <a:ext cx="316129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Which types of elements carry out ionic bonding?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25385" y="1342894"/>
          <a:ext cx="3038198" cy="2131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966">
                  <a:extLst>
                    <a:ext uri="{9D8B030D-6E8A-4147-A177-3AD203B41FA5}">
                      <a16:colId xmlns:a16="http://schemas.microsoft.com/office/drawing/2014/main" val="19286877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45387503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6379301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533602946"/>
                    </a:ext>
                  </a:extLst>
                </a:gridCol>
              </a:tblGrid>
              <a:tr h="874050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Compound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Melting</a:t>
                      </a:r>
                      <a:r>
                        <a:rPr lang="en-GB" sz="1050" b="1" baseline="0" dirty="0">
                          <a:solidFill>
                            <a:schemeClr val="tx1"/>
                          </a:solidFill>
                        </a:rPr>
                        <a:t> point (⁰C)</a:t>
                      </a:r>
                      <a:endParaRPr lang="en-GB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Soluble in</a:t>
                      </a:r>
                      <a:r>
                        <a:rPr lang="en-GB" sz="1050" b="1" baseline="0" dirty="0">
                          <a:solidFill>
                            <a:schemeClr val="tx1"/>
                          </a:solidFill>
                        </a:rPr>
                        <a:t> water?</a:t>
                      </a:r>
                      <a:endParaRPr lang="en-GB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Conducts electricity when molten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8762812"/>
                  </a:ext>
                </a:extLst>
              </a:tr>
              <a:tr h="231361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2072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1559872"/>
                  </a:ext>
                </a:extLst>
              </a:tr>
              <a:tr h="231361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191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084508"/>
                  </a:ext>
                </a:extLst>
              </a:tr>
              <a:tr h="231361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782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0399325"/>
                  </a:ext>
                </a:extLst>
              </a:tr>
              <a:tr h="231361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605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983257"/>
                  </a:ext>
                </a:extLst>
              </a:tr>
              <a:tr h="231361"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b="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7512356"/>
                  </a:ext>
                </a:extLst>
              </a:tr>
            </a:tbl>
          </a:graphicData>
        </a:graphic>
      </p:graphicFrame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60749" y="5194575"/>
            <a:ext cx="31489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How do you know the other compounds do not have ionic bonding?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62089" y="464408"/>
            <a:ext cx="3170636" cy="718522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616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1"/>
          <p:cNvSpPr/>
          <p:nvPr/>
        </p:nvSpPr>
        <p:spPr>
          <a:xfrm>
            <a:off x="71427" y="72082"/>
            <a:ext cx="9704420" cy="377826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71427" y="536064"/>
            <a:ext cx="2718955" cy="49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Complete the electron shell diagrams to represent the bonding in the following molecules: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Hydrogen (H</a:t>
            </a:r>
            <a:r>
              <a:rPr kumimoji="0" lang="en-GB" altLang="en-US" sz="1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2</a:t>
            </a: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Hydrogen Chloride (</a:t>
            </a:r>
            <a:r>
              <a:rPr kumimoji="0" lang="en-GB" alt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HCl</a:t>
            </a: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Oxygen (O</a:t>
            </a:r>
            <a:r>
              <a:rPr kumimoji="0" lang="en-GB" altLang="en-US" sz="1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2</a:t>
            </a: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Water (H</a:t>
            </a:r>
            <a:r>
              <a:rPr kumimoji="0" lang="en-GB" altLang="en-US" sz="1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2</a:t>
            </a: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O)</a:t>
            </a:r>
          </a:p>
        </p:txBody>
      </p:sp>
      <p:sp>
        <p:nvSpPr>
          <p:cNvPr id="2054" name="AutoShape 13"/>
          <p:cNvSpPr>
            <a:spLocks noChangeArrowheads="1"/>
          </p:cNvSpPr>
          <p:nvPr/>
        </p:nvSpPr>
        <p:spPr bwMode="auto">
          <a:xfrm>
            <a:off x="2865510" y="521916"/>
            <a:ext cx="3676936" cy="6345105"/>
          </a:xfrm>
          <a:prstGeom prst="roundRect">
            <a:avLst>
              <a:gd name="adj" fmla="val 4403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055" name="Text Box 14"/>
          <p:cNvSpPr txBox="1">
            <a:spLocks noChangeArrowheads="1"/>
          </p:cNvSpPr>
          <p:nvPr/>
        </p:nvSpPr>
        <p:spPr bwMode="auto">
          <a:xfrm>
            <a:off x="2868111" y="529212"/>
            <a:ext cx="3674335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The majority of covalent molecules are simple covalent molecules like the ones of the left hand side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The diagrams below show the intermolecular forces between simple covalent molecules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Explain in terms of intermolecular forces why simple covalent molecules have low melting and boiling points </a:t>
            </a:r>
            <a:endParaRPr kumimoji="0" lang="en-GB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Explain why simple covalent molecules do not conduct electricity</a:t>
            </a:r>
          </a:p>
        </p:txBody>
      </p:sp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8191777" y="3"/>
            <a:ext cx="151264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057" name="AutoShape 16"/>
          <p:cNvSpPr>
            <a:spLocks noChangeArrowheads="1"/>
          </p:cNvSpPr>
          <p:nvPr/>
        </p:nvSpPr>
        <p:spPr bwMode="auto">
          <a:xfrm>
            <a:off x="82408" y="521916"/>
            <a:ext cx="2718955" cy="6351956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059" name="Text Box 18"/>
          <p:cNvSpPr txBox="1">
            <a:spLocks noChangeArrowheads="1"/>
          </p:cNvSpPr>
          <p:nvPr/>
        </p:nvSpPr>
        <p:spPr bwMode="auto">
          <a:xfrm>
            <a:off x="90475" y="111354"/>
            <a:ext cx="96853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COVALENT BONDING AND SIMPLE COLVALENT MOLECULES</a:t>
            </a:r>
          </a:p>
        </p:txBody>
      </p:sp>
      <p:sp>
        <p:nvSpPr>
          <p:cNvPr id="3" name="Oval 2"/>
          <p:cNvSpPr/>
          <p:nvPr/>
        </p:nvSpPr>
        <p:spPr>
          <a:xfrm>
            <a:off x="351766" y="1386012"/>
            <a:ext cx="936104" cy="8640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175822" y="1405170"/>
            <a:ext cx="936104" cy="84493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31879" y="4150390"/>
            <a:ext cx="936104" cy="8640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1155935" y="4169548"/>
            <a:ext cx="936104" cy="84493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34281" y="2776915"/>
            <a:ext cx="936104" cy="8640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1158337" y="2796073"/>
            <a:ext cx="936104" cy="84493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189524" y="5754076"/>
            <a:ext cx="936104" cy="86409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966731" y="5490977"/>
            <a:ext cx="936104" cy="84493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1743382" y="5754076"/>
            <a:ext cx="936104" cy="84493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AutoShape 13"/>
          <p:cNvSpPr>
            <a:spLocks noChangeArrowheads="1"/>
          </p:cNvSpPr>
          <p:nvPr/>
        </p:nvSpPr>
        <p:spPr bwMode="auto">
          <a:xfrm>
            <a:off x="6608389" y="521916"/>
            <a:ext cx="3227557" cy="4223935"/>
          </a:xfrm>
          <a:prstGeom prst="roundRect">
            <a:avLst>
              <a:gd name="adj" fmla="val 4403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1026" name="Picture 2" descr="Image result for INTERMOLECULAR FORCES gcs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265" y="1405170"/>
            <a:ext cx="1555590" cy="160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INTERMOLECULAR FORCES gc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423" y="1354425"/>
            <a:ext cx="1703577" cy="1703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Oval 36"/>
          <p:cNvSpPr/>
          <p:nvPr/>
        </p:nvSpPr>
        <p:spPr>
          <a:xfrm>
            <a:off x="7731820" y="1035551"/>
            <a:ext cx="792796" cy="72008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7710485" y="1674044"/>
            <a:ext cx="792796" cy="704115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08390" y="508270"/>
            <a:ext cx="3161613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Complete the electron shell diagram to represent the bonding in methane (CH</a:t>
            </a:r>
            <a:r>
              <a:rPr kumimoji="0" lang="en-GB" altLang="en-US" sz="1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4</a:t>
            </a: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Do you think methane is a solid, liquid or gas at room temperature?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charset="0"/>
              </a:rPr>
              <a:t>Why?</a:t>
            </a:r>
          </a:p>
        </p:txBody>
      </p:sp>
      <p:sp>
        <p:nvSpPr>
          <p:cNvPr id="41" name="Oval 40"/>
          <p:cNvSpPr/>
          <p:nvPr/>
        </p:nvSpPr>
        <p:spPr>
          <a:xfrm>
            <a:off x="7008169" y="1690009"/>
            <a:ext cx="792796" cy="704115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8422058" y="1674044"/>
            <a:ext cx="792796" cy="72008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7710485" y="2296572"/>
            <a:ext cx="792796" cy="72008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608390" y="4829043"/>
            <a:ext cx="3242056" cy="2037978"/>
          </a:xfrm>
          <a:prstGeom prst="roundRect">
            <a:avLst>
              <a:gd name="adj" fmla="val 684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6295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Covalent,    difficult,    compound,    new,    noble</a:t>
            </a:r>
          </a:p>
          <a:p>
            <a:pPr marL="0" marR="0" lvl="0" indent="0" algn="ctr" defTabSz="96295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When two different elements react together they make a __________ substance called a_________. It is __________ to separate the elements after the reaction. Some atoms react by sharing electrons. We call this __________ bonding. When atoms react in this way they get the electronic structure of a __________ gas.</a:t>
            </a:r>
          </a:p>
        </p:txBody>
      </p:sp>
    </p:spTree>
    <p:extLst>
      <p:ext uri="{BB962C8B-B14F-4D97-AF65-F5344CB8AC3E}">
        <p14:creationId xmlns:p14="http://schemas.microsoft.com/office/powerpoint/2010/main" val="63005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1"/>
          <p:cNvSpPr/>
          <p:nvPr/>
        </p:nvSpPr>
        <p:spPr>
          <a:xfrm>
            <a:off x="71427" y="72082"/>
            <a:ext cx="9704420" cy="377826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8191777" y="3"/>
            <a:ext cx="151264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061" name="Text Box 65"/>
          <p:cNvSpPr txBox="1">
            <a:spLocks noChangeArrowheads="1"/>
          </p:cNvSpPr>
          <p:nvPr/>
        </p:nvSpPr>
        <p:spPr bwMode="auto">
          <a:xfrm>
            <a:off x="71427" y="533007"/>
            <a:ext cx="485950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The diagram below shows the structure of graphite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Describe the structure of graphite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Why is graphite used to make electrodes?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Why is graphite used to make lubricants?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2062" name="AutoShape 66"/>
          <p:cNvSpPr>
            <a:spLocks noChangeArrowheads="1"/>
          </p:cNvSpPr>
          <p:nvPr/>
        </p:nvSpPr>
        <p:spPr bwMode="auto">
          <a:xfrm>
            <a:off x="55662" y="518326"/>
            <a:ext cx="4875271" cy="3142966"/>
          </a:xfrm>
          <a:prstGeom prst="roundRect">
            <a:avLst>
              <a:gd name="adj" fmla="val 3088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5015234" y="535797"/>
            <a:ext cx="4732063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The diagram below shows the structure of diamond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Describe the structure of diamond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Why is diamond used in cutting tools?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pic>
        <p:nvPicPr>
          <p:cNvPr id="2050" name="Picture 2" descr="Image result for graphite structur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04"/>
          <a:stretch/>
        </p:blipFill>
        <p:spPr bwMode="auto">
          <a:xfrm>
            <a:off x="3143798" y="775581"/>
            <a:ext cx="1584176" cy="1520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diamond struc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5864" y="608097"/>
            <a:ext cx="1834192" cy="1704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47210" y="3750908"/>
            <a:ext cx="4883721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How are diamond and graphite similar?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How are diamond and graphite different?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38" name="AutoShape 66"/>
          <p:cNvSpPr>
            <a:spLocks noChangeArrowheads="1"/>
          </p:cNvSpPr>
          <p:nvPr/>
        </p:nvSpPr>
        <p:spPr bwMode="auto">
          <a:xfrm>
            <a:off x="4984089" y="509752"/>
            <a:ext cx="4864661" cy="3151539"/>
          </a:xfrm>
          <a:prstGeom prst="roundRect">
            <a:avLst>
              <a:gd name="adj" fmla="val 3088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9" name="AutoShape 66"/>
          <p:cNvSpPr>
            <a:spLocks noChangeArrowheads="1"/>
          </p:cNvSpPr>
          <p:nvPr/>
        </p:nvSpPr>
        <p:spPr bwMode="auto">
          <a:xfrm>
            <a:off x="55662" y="3720033"/>
            <a:ext cx="4880322" cy="1482403"/>
          </a:xfrm>
          <a:prstGeom prst="roundRect">
            <a:avLst>
              <a:gd name="adj" fmla="val 3088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8" name="AutoShape 66"/>
          <p:cNvSpPr>
            <a:spLocks noChangeArrowheads="1"/>
          </p:cNvSpPr>
          <p:nvPr/>
        </p:nvSpPr>
        <p:spPr bwMode="auto">
          <a:xfrm>
            <a:off x="4993993" y="3720033"/>
            <a:ext cx="4869437" cy="1482403"/>
          </a:xfrm>
          <a:prstGeom prst="roundRect">
            <a:avLst>
              <a:gd name="adj" fmla="val 3088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1" name="AutoShape 66"/>
          <p:cNvSpPr>
            <a:spLocks noChangeArrowheads="1"/>
          </p:cNvSpPr>
          <p:nvPr/>
        </p:nvSpPr>
        <p:spPr bwMode="auto">
          <a:xfrm>
            <a:off x="6680398" y="5261177"/>
            <a:ext cx="3168352" cy="1617289"/>
          </a:xfrm>
          <a:prstGeom prst="roundRect">
            <a:avLst>
              <a:gd name="adj" fmla="val 3088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29322" y="5292052"/>
            <a:ext cx="2483556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Describe the structure of a polymer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5015234" y="3750811"/>
            <a:ext cx="4848196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Describe the differences between simple covalent molecules and giant covalent molecules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3378141" y="5289218"/>
            <a:ext cx="2483556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Describe the structure of a fullerene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6671966" y="5279351"/>
            <a:ext cx="248355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Describe the structure of graphene</a:t>
            </a:r>
          </a:p>
        </p:txBody>
      </p:sp>
      <p:sp>
        <p:nvSpPr>
          <p:cNvPr id="31" name="AutoShape 66"/>
          <p:cNvSpPr>
            <a:spLocks noChangeArrowheads="1"/>
          </p:cNvSpPr>
          <p:nvPr/>
        </p:nvSpPr>
        <p:spPr bwMode="auto">
          <a:xfrm>
            <a:off x="3368030" y="5275407"/>
            <a:ext cx="3243954" cy="1617289"/>
          </a:xfrm>
          <a:prstGeom prst="roundRect">
            <a:avLst>
              <a:gd name="adj" fmla="val 3088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" name="AutoShape 66"/>
          <p:cNvSpPr>
            <a:spLocks noChangeArrowheads="1"/>
          </p:cNvSpPr>
          <p:nvPr/>
        </p:nvSpPr>
        <p:spPr bwMode="auto">
          <a:xfrm>
            <a:off x="62308" y="5274444"/>
            <a:ext cx="3233714" cy="1617289"/>
          </a:xfrm>
          <a:prstGeom prst="roundRect">
            <a:avLst>
              <a:gd name="adj" fmla="val 3088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90475" y="111354"/>
            <a:ext cx="96853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ALLOTROPES OF CARBON</a:t>
            </a:r>
          </a:p>
        </p:txBody>
      </p:sp>
    </p:spTree>
    <p:extLst>
      <p:ext uri="{BB962C8B-B14F-4D97-AF65-F5344CB8AC3E}">
        <p14:creationId xmlns:p14="http://schemas.microsoft.com/office/powerpoint/2010/main" val="2987052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1"/>
          <p:cNvSpPr/>
          <p:nvPr/>
        </p:nvSpPr>
        <p:spPr>
          <a:xfrm>
            <a:off x="57145" y="89874"/>
            <a:ext cx="9790131" cy="366713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344433" y="665163"/>
            <a:ext cx="1871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053" name="AutoShape 11"/>
          <p:cNvSpPr>
            <a:spLocks noChangeArrowheads="1"/>
          </p:cNvSpPr>
          <p:nvPr/>
        </p:nvSpPr>
        <p:spPr bwMode="auto">
          <a:xfrm>
            <a:off x="8048550" y="506769"/>
            <a:ext cx="1798726" cy="1364605"/>
          </a:xfrm>
          <a:prstGeom prst="roundRect">
            <a:avLst>
              <a:gd name="adj" fmla="val 5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054" name="Text Box 14"/>
          <p:cNvSpPr txBox="1">
            <a:spLocks noChangeArrowheads="1"/>
          </p:cNvSpPr>
          <p:nvPr/>
        </p:nvSpPr>
        <p:spPr bwMode="auto">
          <a:xfrm>
            <a:off x="8191780" y="9"/>
            <a:ext cx="151264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GB" altLang="en-US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055" name="AutoShape 15"/>
          <p:cNvSpPr>
            <a:spLocks noChangeArrowheads="1"/>
          </p:cNvSpPr>
          <p:nvPr/>
        </p:nvSpPr>
        <p:spPr bwMode="auto">
          <a:xfrm>
            <a:off x="57145" y="522298"/>
            <a:ext cx="4607029" cy="1938362"/>
          </a:xfrm>
          <a:prstGeom prst="roundRect">
            <a:avLst>
              <a:gd name="adj" fmla="val 6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057" name="Text Box 17"/>
          <p:cNvSpPr txBox="1">
            <a:spLocks noChangeArrowheads="1"/>
          </p:cNvSpPr>
          <p:nvPr/>
        </p:nvSpPr>
        <p:spPr bwMode="auto">
          <a:xfrm>
            <a:off x="849177" y="89868"/>
            <a:ext cx="82060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914400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1800" b="1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ACIDS</a:t>
            </a:r>
          </a:p>
        </p:txBody>
      </p:sp>
      <p:sp>
        <p:nvSpPr>
          <p:cNvPr id="2058" name="Text Box 19"/>
          <p:cNvSpPr txBox="1">
            <a:spLocks noChangeArrowheads="1"/>
          </p:cNvSpPr>
          <p:nvPr/>
        </p:nvSpPr>
        <p:spPr bwMode="auto">
          <a:xfrm>
            <a:off x="71426" y="494741"/>
            <a:ext cx="4648407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Complete the general equation for the reaction of a metal with acid:</a:t>
            </a:r>
          </a:p>
          <a:p>
            <a:pPr algn="ctr" defTabSz="914400"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Acid  +  metal  </a:t>
            </a: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  ________  +  _________</a:t>
            </a:r>
          </a:p>
          <a:p>
            <a:pPr defTabSz="914400"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Complete the general equation for the reaction of an acid and an alkali:</a:t>
            </a:r>
          </a:p>
          <a:p>
            <a:pPr algn="ctr" defTabSz="914400"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Acid  +  alkali  </a:t>
            </a: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  __________  +  __________</a:t>
            </a:r>
          </a:p>
          <a:p>
            <a:pPr defTabSz="914400"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Complete the general equation for the reaction of an acid and a carbonate:</a:t>
            </a:r>
          </a:p>
          <a:p>
            <a:pPr algn="ctr" defTabSz="914400"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Acid  +  carbonate  </a:t>
            </a: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  <a:sym typeface="Wingdings" pitchFamily="2" charset="2"/>
              </a:rPr>
              <a:t>  __________  +  __________ +  __________</a:t>
            </a:r>
          </a:p>
          <a:p>
            <a:pPr defTabSz="914400"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GB" altLang="en-US" sz="100" dirty="0">
              <a:solidFill>
                <a:prstClr val="black"/>
              </a:solidFill>
              <a:latin typeface="Comic Sans MS" pitchFamily="66" charset="0"/>
              <a:cs typeface="Arial" charset="0"/>
              <a:sym typeface="Wingdings" pitchFamily="2" charset="2"/>
            </a:endParaRPr>
          </a:p>
        </p:txBody>
      </p:sp>
      <p:sp>
        <p:nvSpPr>
          <p:cNvPr id="2060" name="AutoShape 47"/>
          <p:cNvSpPr>
            <a:spLocks noChangeArrowheads="1"/>
          </p:cNvSpPr>
          <p:nvPr/>
        </p:nvSpPr>
        <p:spPr bwMode="auto">
          <a:xfrm>
            <a:off x="71426" y="4540251"/>
            <a:ext cx="4592748" cy="2324090"/>
          </a:xfrm>
          <a:prstGeom prst="roundRect">
            <a:avLst>
              <a:gd name="adj" fmla="val 5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35782" y="5058420"/>
            <a:ext cx="936797" cy="7920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575249" y="5058420"/>
            <a:ext cx="936797" cy="7920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7145" y="2536178"/>
            <a:ext cx="2230765" cy="1932644"/>
          </a:xfrm>
          <a:prstGeom prst="roundRect">
            <a:avLst>
              <a:gd name="adj" fmla="val 893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359918" y="2519712"/>
            <a:ext cx="2304256" cy="1947446"/>
          </a:xfrm>
          <a:prstGeom prst="roundRect">
            <a:avLst>
              <a:gd name="adj" fmla="val 813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2" name="TextBox 23"/>
          <p:cNvSpPr txBox="1">
            <a:spLocks noChangeArrowheads="1"/>
          </p:cNvSpPr>
          <p:nvPr/>
        </p:nvSpPr>
        <p:spPr bwMode="auto">
          <a:xfrm>
            <a:off x="71425" y="4540251"/>
            <a:ext cx="43767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000" b="1" dirty="0">
                <a:solidFill>
                  <a:prstClr val="black"/>
                </a:solidFill>
                <a:latin typeface="Comic Sans MS" pitchFamily="66" charset="0"/>
              </a:rPr>
              <a:t>[H] </a:t>
            </a: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What is the difference between a dilute and a concentrated acid?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Draw a diagram to help you explain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4726016" y="5175485"/>
            <a:ext cx="5147424" cy="16831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GB" sz="1000" i="1" dirty="0">
                <a:solidFill>
                  <a:schemeClr val="tx1"/>
                </a:solidFill>
                <a:latin typeface="Comic Sans MS" panose="030F0702030302020204" pitchFamily="66" charset="0"/>
              </a:rPr>
              <a:t>OH</a:t>
            </a:r>
            <a:r>
              <a:rPr lang="en-GB" sz="1000" i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-</a:t>
            </a:r>
            <a:r>
              <a:rPr lang="en-GB" sz="1000" i="1" dirty="0">
                <a:solidFill>
                  <a:schemeClr val="tx1"/>
                </a:solidFill>
                <a:latin typeface="Comic Sans MS" panose="030F0702030302020204" pitchFamily="66" charset="0"/>
              </a:rPr>
              <a:t>        pH scale        H</a:t>
            </a:r>
            <a:r>
              <a:rPr lang="en-GB" sz="1000" i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+</a:t>
            </a:r>
            <a:r>
              <a:rPr lang="en-GB" sz="1000" i="1" dirty="0">
                <a:solidFill>
                  <a:schemeClr val="tx1"/>
                </a:solidFill>
                <a:latin typeface="Comic Sans MS" panose="030F0702030302020204" pitchFamily="66" charset="0"/>
              </a:rPr>
              <a:t>        Neutralise        Alkali</a:t>
            </a:r>
          </a:p>
          <a:p>
            <a:pPr algn="l">
              <a:lnSpc>
                <a:spcPct val="200000"/>
              </a:lnSpc>
            </a:pPr>
            <a:r>
              <a:rPr lang="en-GB" sz="1000" dirty="0">
                <a:solidFill>
                  <a:schemeClr val="tx1"/>
                </a:solidFill>
                <a:latin typeface="Comic Sans MS" panose="030F0702030302020204" pitchFamily="66" charset="0"/>
              </a:rPr>
              <a:t>Acids are substances which produce  ___ ions when we add them to water.</a:t>
            </a:r>
          </a:p>
          <a:p>
            <a:pPr algn="l">
              <a:lnSpc>
                <a:spcPct val="200000"/>
              </a:lnSpc>
            </a:pPr>
            <a:r>
              <a:rPr lang="en-GB" sz="1000" dirty="0">
                <a:solidFill>
                  <a:schemeClr val="tx1"/>
                </a:solidFill>
                <a:latin typeface="Comic Sans MS" panose="030F0702030302020204" pitchFamily="66" charset="0"/>
              </a:rPr>
              <a:t>Bases are substances that will __________ acids.</a:t>
            </a:r>
          </a:p>
          <a:p>
            <a:pPr algn="l">
              <a:lnSpc>
                <a:spcPct val="200000"/>
              </a:lnSpc>
            </a:pPr>
            <a:r>
              <a:rPr lang="en-GB" sz="1000" dirty="0">
                <a:solidFill>
                  <a:schemeClr val="tx1"/>
                </a:solidFill>
                <a:latin typeface="Comic Sans MS" panose="030F0702030302020204" pitchFamily="66" charset="0"/>
              </a:rPr>
              <a:t>An ______ is a soluble  base. Alkalis produce ___ ions when we add them to water.</a:t>
            </a:r>
          </a:p>
          <a:p>
            <a:pPr algn="l">
              <a:lnSpc>
                <a:spcPct val="200000"/>
              </a:lnSpc>
            </a:pPr>
            <a:r>
              <a:rPr lang="en-GB" sz="1000" dirty="0">
                <a:solidFill>
                  <a:schemeClr val="tx1"/>
                </a:solidFill>
                <a:latin typeface="Comic Sans MS" panose="030F0702030302020204" pitchFamily="66" charset="0"/>
              </a:rPr>
              <a:t>We can use the ________ to show how acidic or alkaline a solution is.</a:t>
            </a:r>
          </a:p>
        </p:txBody>
      </p:sp>
      <p:sp>
        <p:nvSpPr>
          <p:cNvPr id="25" name="TextBox 23"/>
          <p:cNvSpPr txBox="1">
            <a:spLocks noChangeArrowheads="1"/>
          </p:cNvSpPr>
          <p:nvPr/>
        </p:nvSpPr>
        <p:spPr bwMode="auto">
          <a:xfrm>
            <a:off x="71425" y="2567466"/>
            <a:ext cx="22884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000" b="1" dirty="0">
                <a:solidFill>
                  <a:prstClr val="black"/>
                </a:solidFill>
                <a:latin typeface="Comic Sans MS" pitchFamily="66" charset="0"/>
              </a:rPr>
              <a:t>[H] </a:t>
            </a: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What is the difference between a strong and a weak acid?</a:t>
            </a:r>
          </a:p>
        </p:txBody>
      </p:sp>
      <p:sp>
        <p:nvSpPr>
          <p:cNvPr id="26" name="TextBox 23"/>
          <p:cNvSpPr txBox="1">
            <a:spLocks noChangeArrowheads="1"/>
          </p:cNvSpPr>
          <p:nvPr/>
        </p:nvSpPr>
        <p:spPr bwMode="auto">
          <a:xfrm>
            <a:off x="2359918" y="2529592"/>
            <a:ext cx="235991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What effect do acids and alkalis have on litmus paper, methyl orange and phenolphthalein?</a:t>
            </a:r>
          </a:p>
        </p:txBody>
      </p:sp>
      <p:sp>
        <p:nvSpPr>
          <p:cNvPr id="27" name="TextBox 23"/>
          <p:cNvSpPr txBox="1">
            <a:spLocks noChangeArrowheads="1"/>
          </p:cNvSpPr>
          <p:nvPr/>
        </p:nvSpPr>
        <p:spPr bwMode="auto">
          <a:xfrm>
            <a:off x="4710528" y="532262"/>
            <a:ext cx="32660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Describe what the pH scale tells us about different substances</a:t>
            </a:r>
          </a:p>
        </p:txBody>
      </p:sp>
      <p:sp>
        <p:nvSpPr>
          <p:cNvPr id="28" name="TextBox 23"/>
          <p:cNvSpPr txBox="1">
            <a:spLocks noChangeArrowheads="1"/>
          </p:cNvSpPr>
          <p:nvPr/>
        </p:nvSpPr>
        <p:spPr bwMode="auto">
          <a:xfrm>
            <a:off x="8022897" y="522298"/>
            <a:ext cx="182438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What are the similarities and differences between bases and alkalis?</a:t>
            </a:r>
          </a:p>
        </p:txBody>
      </p:sp>
      <p:sp>
        <p:nvSpPr>
          <p:cNvPr id="29" name="AutoShape 11"/>
          <p:cNvSpPr>
            <a:spLocks noChangeArrowheads="1"/>
          </p:cNvSpPr>
          <p:nvPr/>
        </p:nvSpPr>
        <p:spPr bwMode="auto">
          <a:xfrm>
            <a:off x="8048550" y="1943101"/>
            <a:ext cx="1798726" cy="1990330"/>
          </a:xfrm>
          <a:prstGeom prst="roundRect">
            <a:avLst>
              <a:gd name="adj" fmla="val 509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1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0" name="TextBox 23"/>
          <p:cNvSpPr txBox="1">
            <a:spLocks noChangeArrowheads="1"/>
          </p:cNvSpPr>
          <p:nvPr/>
        </p:nvSpPr>
        <p:spPr bwMode="auto">
          <a:xfrm>
            <a:off x="8022897" y="1990983"/>
            <a:ext cx="182437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What is the chemical test for hydrogen?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</a:endParaRP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</a:rPr>
              <a:t>What is the chemical test for carbon dioxide?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4189F1D8-8C86-4845-8016-2AAF399367FF}"/>
              </a:ext>
            </a:extLst>
          </p:cNvPr>
          <p:cNvSpPr txBox="1">
            <a:spLocks/>
          </p:cNvSpPr>
          <p:nvPr/>
        </p:nvSpPr>
        <p:spPr>
          <a:xfrm>
            <a:off x="4718676" y="528314"/>
            <a:ext cx="3257866" cy="14626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GB" sz="1000" dirty="0">
                <a:solidFill>
                  <a:schemeClr val="tx1"/>
                </a:solidFill>
                <a:latin typeface="Comic Sans MS" panose="030F0702030302020204" pitchFamily="66" charset="0"/>
              </a:rPr>
              <a:t>A neutral solution has a pH of ____ . An acidic solution has a pH lower than ____ and an alkali solution has a pH higher than ____, </a:t>
            </a:r>
          </a:p>
          <a:p>
            <a:pPr algn="l">
              <a:lnSpc>
                <a:spcPct val="150000"/>
              </a:lnSpc>
            </a:pPr>
            <a:r>
              <a:rPr lang="en-GB" sz="1000" dirty="0">
                <a:solidFill>
                  <a:schemeClr val="tx1"/>
                </a:solidFill>
                <a:latin typeface="Comic Sans MS" panose="030F0702030302020204" pitchFamily="66" charset="0"/>
              </a:rPr>
              <a:t>As you move once along the pH scale the ____________ ion concentration changes by a factor of ______ .</a:t>
            </a:r>
            <a:r>
              <a:rPr lang="en-GB" sz="1000" dirty="0">
                <a:solidFill>
                  <a:schemeClr val="tx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	     </a:t>
            </a:r>
            <a:endParaRPr lang="en-GB" sz="1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CB9F6898-A203-4788-8FA8-CCABDD190204}"/>
              </a:ext>
            </a:extLst>
          </p:cNvPr>
          <p:cNvSpPr txBox="1">
            <a:spLocks/>
          </p:cNvSpPr>
          <p:nvPr/>
        </p:nvSpPr>
        <p:spPr>
          <a:xfrm>
            <a:off x="4718676" y="2042986"/>
            <a:ext cx="3257866" cy="18904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dirty="0">
                <a:solidFill>
                  <a:schemeClr val="tx1"/>
                </a:solidFill>
                <a:latin typeface="Comic Sans MS" panose="030F0702030302020204" pitchFamily="66" charset="0"/>
              </a:rPr>
              <a:t>List the general rules which describe the solubility of common substances in water:</a:t>
            </a:r>
          </a:p>
          <a:p>
            <a:pPr algn="l">
              <a:lnSpc>
                <a:spcPct val="150000"/>
              </a:lnSpc>
            </a:pPr>
            <a:endParaRPr lang="en-GB" sz="1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07C97CB8-18A0-4BEC-9DCB-D36442B3C864}"/>
              </a:ext>
            </a:extLst>
          </p:cNvPr>
          <p:cNvSpPr txBox="1">
            <a:spLocks/>
          </p:cNvSpPr>
          <p:nvPr/>
        </p:nvSpPr>
        <p:spPr>
          <a:xfrm>
            <a:off x="4727429" y="4001236"/>
            <a:ext cx="5105558" cy="11047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dirty="0">
                <a:solidFill>
                  <a:schemeClr val="tx1"/>
                </a:solidFill>
                <a:latin typeface="Comic Sans MS" panose="030F0702030302020204" pitchFamily="66" charset="0"/>
              </a:rPr>
              <a:t>Describe how to make a pure, dry salt from an acid and an alkali</a:t>
            </a:r>
          </a:p>
          <a:p>
            <a:pPr algn="l">
              <a:lnSpc>
                <a:spcPct val="150000"/>
              </a:lnSpc>
            </a:pPr>
            <a:endParaRPr lang="en-GB" sz="1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529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1"/>
          <p:cNvSpPr/>
          <p:nvPr/>
        </p:nvSpPr>
        <p:spPr>
          <a:xfrm>
            <a:off x="55666" y="100282"/>
            <a:ext cx="9793088" cy="295027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235747" y="80576"/>
            <a:ext cx="94329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 dirty="0">
                <a:solidFill>
                  <a:prstClr val="black"/>
                </a:solidFill>
                <a:latin typeface="Comic Sans MS" pitchFamily="66" charset="0"/>
              </a:rPr>
              <a:t>CALCULATIONS INCLUDING MASSES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55663" y="444500"/>
            <a:ext cx="2952327" cy="2669704"/>
          </a:xfrm>
          <a:prstGeom prst="roundRect">
            <a:avLst>
              <a:gd name="adj" fmla="val 6032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r>
              <a:rPr lang="en-US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Calculate the relative formula mass (</a:t>
            </a:r>
            <a:r>
              <a:rPr lang="en-US" sz="1000" i="1" dirty="0" err="1">
                <a:solidFill>
                  <a:prstClr val="black"/>
                </a:solidFill>
                <a:latin typeface="Comic Sans MS" panose="030F0702030302020204" pitchFamily="66" charset="0"/>
              </a:rPr>
              <a:t>M</a:t>
            </a:r>
            <a:r>
              <a:rPr lang="en-US" sz="1000" baseline="-250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r</a:t>
            </a:r>
            <a:r>
              <a:rPr lang="en-US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) of:</a:t>
            </a:r>
          </a:p>
          <a:p>
            <a:endParaRPr lang="en-US" sz="5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US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Copper oxide (</a:t>
            </a:r>
            <a:r>
              <a:rPr lang="en-US" sz="10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CuO</a:t>
            </a:r>
            <a:r>
              <a:rPr lang="en-US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).</a:t>
            </a:r>
            <a:endParaRPr lang="en-GB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US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Relative atomic masses: O = 16, Cu = 64</a:t>
            </a:r>
          </a:p>
          <a:p>
            <a:endParaRPr lang="en-US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US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US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US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Sulfuric acid (H</a:t>
            </a:r>
            <a:r>
              <a:rPr lang="en-US" sz="1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2</a:t>
            </a:r>
            <a:r>
              <a:rPr lang="en-US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SO</a:t>
            </a:r>
            <a:r>
              <a:rPr lang="en-US" sz="1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4</a:t>
            </a:r>
            <a:r>
              <a:rPr lang="en-US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).</a:t>
            </a:r>
          </a:p>
          <a:p>
            <a:r>
              <a:rPr lang="en-US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Relative atomic masses: H = 1, S = 32, O = 16</a:t>
            </a:r>
          </a:p>
          <a:p>
            <a:endParaRPr lang="en-US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US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US" sz="1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r>
              <a:rPr lang="en-US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Ammonia (NH</a:t>
            </a:r>
            <a:r>
              <a:rPr lang="en-US" sz="1000" baseline="-25000" dirty="0">
                <a:solidFill>
                  <a:prstClr val="black"/>
                </a:solidFill>
                <a:latin typeface="Comic Sans MS" panose="030F0702030302020204" pitchFamily="66" charset="0"/>
              </a:rPr>
              <a:t>3</a:t>
            </a:r>
            <a:r>
              <a:rPr lang="en-US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).</a:t>
            </a:r>
          </a:p>
          <a:p>
            <a:r>
              <a:rPr lang="en-US" sz="1000" dirty="0">
                <a:solidFill>
                  <a:prstClr val="black"/>
                </a:solidFill>
                <a:latin typeface="Comic Sans MS" panose="030F0702030302020204" pitchFamily="66" charset="0"/>
              </a:rPr>
              <a:t>Relative atomic masses: N = 14, H = 1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55250" y="3163395"/>
            <a:ext cx="2952327" cy="3704517"/>
          </a:xfrm>
          <a:prstGeom prst="roundRect">
            <a:avLst>
              <a:gd name="adj" fmla="val 524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solidFill>
                  <a:prstClr val="black"/>
                </a:solidFill>
                <a:latin typeface="Comic Sans MS" pitchFamily="66" charset="0"/>
                <a:sym typeface="Wingdings" pitchFamily="2" charset="2"/>
              </a:rPr>
              <a:t>Calculate the concentration in g/dm</a:t>
            </a:r>
            <a:r>
              <a:rPr lang="en-GB" sz="1000" baseline="30000" dirty="0">
                <a:solidFill>
                  <a:prstClr val="black"/>
                </a:solidFill>
                <a:latin typeface="Comic Sans MS" pitchFamily="66" charset="0"/>
                <a:sym typeface="Wingdings" pitchFamily="2" charset="2"/>
              </a:rPr>
              <a:t>3</a:t>
            </a:r>
            <a:r>
              <a:rPr lang="en-GB" sz="1000" dirty="0">
                <a:solidFill>
                  <a:prstClr val="black"/>
                </a:solidFill>
                <a:latin typeface="Comic Sans MS" pitchFamily="66" charset="0"/>
                <a:sym typeface="Wingdings" pitchFamily="2" charset="2"/>
              </a:rPr>
              <a:t> for:</a:t>
            </a:r>
          </a:p>
          <a:p>
            <a:pPr marL="228600" indent="-228600">
              <a:spcBef>
                <a:spcPct val="50000"/>
              </a:spcBef>
              <a:buAutoNum type="arabicPeriod"/>
            </a:pPr>
            <a:r>
              <a:rPr lang="en-GB" sz="1000" dirty="0">
                <a:solidFill>
                  <a:prstClr val="black"/>
                </a:solidFill>
                <a:latin typeface="Comic Sans MS" pitchFamily="66" charset="0"/>
                <a:sym typeface="Wingdings" pitchFamily="2" charset="2"/>
              </a:rPr>
              <a:t>50 g of sodium chloride in 2.5 dm</a:t>
            </a:r>
            <a:r>
              <a:rPr lang="en-GB" sz="1000" baseline="30000" dirty="0">
                <a:solidFill>
                  <a:prstClr val="black"/>
                </a:solidFill>
                <a:latin typeface="Comic Sans MS" pitchFamily="66" charset="0"/>
                <a:sym typeface="Wingdings" pitchFamily="2" charset="2"/>
              </a:rPr>
              <a:t>3</a:t>
            </a:r>
            <a:r>
              <a:rPr lang="en-GB" sz="1000" dirty="0">
                <a:solidFill>
                  <a:prstClr val="black"/>
                </a:solidFill>
                <a:latin typeface="Comic Sans MS" pitchFamily="66" charset="0"/>
                <a:sym typeface="Wingdings" pitchFamily="2" charset="2"/>
              </a:rPr>
              <a:t> of water</a:t>
            </a:r>
          </a:p>
          <a:p>
            <a:pPr marL="228600" indent="-228600">
              <a:spcBef>
                <a:spcPct val="50000"/>
              </a:spcBef>
              <a:buAutoNum type="arabicPeriod"/>
            </a:pPr>
            <a:endParaRPr lang="en-GB" sz="400" dirty="0">
              <a:solidFill>
                <a:prstClr val="black"/>
              </a:solidFill>
              <a:latin typeface="Comic Sans MS" pitchFamily="66" charset="0"/>
              <a:sym typeface="Wingdings" pitchFamily="2" charset="2"/>
            </a:endParaRPr>
          </a:p>
          <a:p>
            <a:pPr marL="228600" indent="-228600">
              <a:spcBef>
                <a:spcPct val="50000"/>
              </a:spcBef>
              <a:buAutoNum type="arabicPeriod"/>
            </a:pPr>
            <a:endParaRPr lang="en-GB" sz="1000" dirty="0">
              <a:solidFill>
                <a:prstClr val="black"/>
              </a:solidFill>
              <a:latin typeface="Comic Sans MS" pitchFamily="66" charset="0"/>
              <a:sym typeface="Wingdings" pitchFamily="2" charset="2"/>
            </a:endParaRPr>
          </a:p>
          <a:p>
            <a:pPr marL="228600" indent="-228600">
              <a:spcBef>
                <a:spcPct val="50000"/>
              </a:spcBef>
              <a:buAutoNum type="arabicPeriod"/>
            </a:pPr>
            <a:endParaRPr lang="en-GB" sz="1000" dirty="0">
              <a:solidFill>
                <a:prstClr val="black"/>
              </a:solidFill>
              <a:latin typeface="Comic Sans MS" pitchFamily="66" charset="0"/>
              <a:sym typeface="Wingdings" pitchFamily="2" charset="2"/>
            </a:endParaRPr>
          </a:p>
          <a:p>
            <a:pPr marL="228600" indent="-228600">
              <a:spcBef>
                <a:spcPct val="50000"/>
              </a:spcBef>
              <a:buAutoNum type="arabicPeriod"/>
            </a:pPr>
            <a:r>
              <a:rPr lang="en-GB" sz="1000" dirty="0">
                <a:solidFill>
                  <a:prstClr val="black"/>
                </a:solidFill>
                <a:latin typeface="Comic Sans MS" pitchFamily="66" charset="0"/>
                <a:sym typeface="Wingdings" pitchFamily="2" charset="2"/>
              </a:rPr>
              <a:t>1.8g of sodium carbonate in 862cm</a:t>
            </a:r>
            <a:r>
              <a:rPr lang="en-GB" sz="1000" baseline="30000" dirty="0">
                <a:solidFill>
                  <a:prstClr val="black"/>
                </a:solidFill>
                <a:latin typeface="Comic Sans MS" pitchFamily="66" charset="0"/>
                <a:sym typeface="Wingdings" pitchFamily="2" charset="2"/>
              </a:rPr>
              <a:t>3</a:t>
            </a:r>
            <a:r>
              <a:rPr lang="en-GB" sz="1000" dirty="0">
                <a:solidFill>
                  <a:prstClr val="black"/>
                </a:solidFill>
                <a:latin typeface="Comic Sans MS" pitchFamily="66" charset="0"/>
                <a:sym typeface="Wingdings" pitchFamily="2" charset="2"/>
              </a:rPr>
              <a:t> of water</a:t>
            </a:r>
          </a:p>
          <a:p>
            <a:pPr marL="228600" indent="-228600">
              <a:spcBef>
                <a:spcPct val="50000"/>
              </a:spcBef>
              <a:buAutoNum type="arabicPeriod"/>
            </a:pPr>
            <a:endParaRPr lang="en-GB" sz="1000" dirty="0">
              <a:solidFill>
                <a:prstClr val="black"/>
              </a:solidFill>
              <a:latin typeface="Comic Sans MS" pitchFamily="66" charset="0"/>
              <a:sym typeface="Wingdings" pitchFamily="2" charset="2"/>
            </a:endParaRPr>
          </a:p>
          <a:p>
            <a:pPr>
              <a:spcBef>
                <a:spcPct val="50000"/>
              </a:spcBef>
            </a:pPr>
            <a:endParaRPr lang="en-GB" sz="400" dirty="0">
              <a:solidFill>
                <a:prstClr val="black"/>
              </a:solidFill>
              <a:latin typeface="Comic Sans MS" pitchFamily="66" charset="0"/>
              <a:sym typeface="Wingdings" pitchFamily="2" charset="2"/>
            </a:endParaRPr>
          </a:p>
          <a:p>
            <a:pPr>
              <a:spcBef>
                <a:spcPct val="50000"/>
              </a:spcBef>
            </a:pPr>
            <a:endParaRPr lang="en-GB" sz="1000" dirty="0">
              <a:solidFill>
                <a:prstClr val="black"/>
              </a:solidFill>
              <a:latin typeface="Comic Sans MS" pitchFamily="66" charset="0"/>
              <a:sym typeface="Wingdings" pitchFamily="2" charset="2"/>
            </a:endParaRPr>
          </a:p>
          <a:p>
            <a:pPr>
              <a:spcBef>
                <a:spcPct val="50000"/>
              </a:spcBef>
            </a:pPr>
            <a:r>
              <a:rPr lang="en-GB" sz="1000" dirty="0">
                <a:solidFill>
                  <a:prstClr val="black"/>
                </a:solidFill>
                <a:latin typeface="Comic Sans MS" pitchFamily="66" charset="0"/>
                <a:sym typeface="Wingdings" pitchFamily="2" charset="2"/>
              </a:rPr>
              <a:t>Calculate the mass of potassium bromide (</a:t>
            </a:r>
            <a:r>
              <a:rPr lang="en-GB" sz="1000" dirty="0" err="1">
                <a:solidFill>
                  <a:prstClr val="black"/>
                </a:solidFill>
                <a:latin typeface="Comic Sans MS" pitchFamily="66" charset="0"/>
                <a:sym typeface="Wingdings" pitchFamily="2" charset="2"/>
              </a:rPr>
              <a:t>KBr</a:t>
            </a:r>
            <a:r>
              <a:rPr lang="en-GB" sz="1000" dirty="0">
                <a:solidFill>
                  <a:prstClr val="black"/>
                </a:solidFill>
                <a:latin typeface="Comic Sans MS" pitchFamily="66" charset="0"/>
                <a:sym typeface="Wingdings" pitchFamily="2" charset="2"/>
              </a:rPr>
              <a:t>) dissolved in 200 cm</a:t>
            </a:r>
            <a:r>
              <a:rPr lang="en-GB" sz="1000" baseline="30000" dirty="0">
                <a:solidFill>
                  <a:prstClr val="black"/>
                </a:solidFill>
                <a:latin typeface="Comic Sans MS" pitchFamily="66" charset="0"/>
                <a:sym typeface="Wingdings" pitchFamily="2" charset="2"/>
              </a:rPr>
              <a:t>3</a:t>
            </a:r>
            <a:r>
              <a:rPr lang="en-GB" sz="1000" dirty="0">
                <a:solidFill>
                  <a:prstClr val="black"/>
                </a:solidFill>
                <a:latin typeface="Comic Sans MS" pitchFamily="66" charset="0"/>
                <a:sym typeface="Wingdings" pitchFamily="2" charset="2"/>
              </a:rPr>
              <a:t> of water with a concentration of 1.5g/dm</a:t>
            </a:r>
            <a:r>
              <a:rPr lang="en-GB" sz="1000" baseline="30000" dirty="0">
                <a:solidFill>
                  <a:prstClr val="black"/>
                </a:solidFill>
                <a:latin typeface="Comic Sans MS" pitchFamily="66" charset="0"/>
                <a:sym typeface="Wingdings" pitchFamily="2" charset="2"/>
              </a:rPr>
              <a:t>3</a:t>
            </a:r>
          </a:p>
          <a:p>
            <a:pPr marL="228600" indent="-228600">
              <a:spcBef>
                <a:spcPct val="50000"/>
              </a:spcBef>
              <a:buAutoNum type="arabicPeriod"/>
            </a:pPr>
            <a:endParaRPr lang="en-GB" sz="1000" dirty="0">
              <a:solidFill>
                <a:prstClr val="black"/>
              </a:solidFill>
              <a:latin typeface="Comic Sans MS" pitchFamily="66" charset="0"/>
              <a:sym typeface="Wingdings" pitchFamily="2" charset="2"/>
            </a:endParaRPr>
          </a:p>
          <a:p>
            <a:pPr marL="228600" indent="-228600">
              <a:spcBef>
                <a:spcPct val="50000"/>
              </a:spcBef>
              <a:buAutoNum type="arabicPeriod"/>
            </a:pPr>
            <a:endParaRPr lang="en-GB" sz="1000" dirty="0">
              <a:solidFill>
                <a:prstClr val="black"/>
              </a:solidFill>
              <a:latin typeface="Comic Sans MS" pitchFamily="66" charset="0"/>
              <a:sym typeface="Wingdings" pitchFamily="2" charset="2"/>
            </a:endParaRPr>
          </a:p>
          <a:p>
            <a:pPr marL="228600" indent="-228600">
              <a:spcBef>
                <a:spcPct val="50000"/>
              </a:spcBef>
              <a:buAutoNum type="arabicPeriod"/>
            </a:pPr>
            <a:endParaRPr lang="en-GB" sz="1000" dirty="0">
              <a:solidFill>
                <a:prstClr val="black"/>
              </a:solidFill>
              <a:latin typeface="Comic Sans MS" pitchFamily="66" charset="0"/>
              <a:sym typeface="Wingdings" pitchFamily="2" charset="2"/>
            </a:endParaRPr>
          </a:p>
          <a:p>
            <a:pPr>
              <a:spcBef>
                <a:spcPct val="50000"/>
              </a:spcBef>
            </a:pPr>
            <a:endParaRPr lang="en-GB" sz="1000" dirty="0">
              <a:solidFill>
                <a:prstClr val="black"/>
              </a:solidFill>
              <a:latin typeface="Comic Sans MS" pitchFamily="66" charset="0"/>
              <a:sym typeface="Wingdings" pitchFamily="2" charset="2"/>
            </a:endParaRPr>
          </a:p>
          <a:p>
            <a:pPr>
              <a:spcBef>
                <a:spcPct val="50000"/>
              </a:spcBef>
            </a:pPr>
            <a:endParaRPr lang="en-GB" sz="1000" dirty="0">
              <a:solidFill>
                <a:prstClr val="black"/>
              </a:solidFill>
              <a:latin typeface="Comic Sans MS" pitchFamily="66" charset="0"/>
              <a:sym typeface="Wingdings" pitchFamily="2" charset="2"/>
            </a:endParaRPr>
          </a:p>
        </p:txBody>
      </p:sp>
      <p:sp>
        <p:nvSpPr>
          <p:cNvPr id="34" name="Text Box 17">
            <a:extLst>
              <a:ext uri="{FF2B5EF4-FFF2-40B4-BE49-F238E27FC236}">
                <a16:creationId xmlns:a16="http://schemas.microsoft.com/office/drawing/2014/main" id="{944133A4-D67F-4C9D-A368-E90EF9E45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8536" y="458356"/>
            <a:ext cx="2090210" cy="2143786"/>
          </a:xfrm>
          <a:prstGeom prst="roundRect">
            <a:avLst>
              <a:gd name="adj" fmla="val 4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0.50g of sodium chloride is mixed with water to make 25cm</a:t>
            </a:r>
            <a:r>
              <a:rPr kumimoji="0" lang="en-GB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3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of solution.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000" dirty="0">
                <a:solidFill>
                  <a:prstClr val="black"/>
                </a:solidFill>
                <a:latin typeface="Comic Sans MS" pitchFamily="66" charset="0"/>
              </a:rPr>
              <a:t>Calculate the mass of sodium chloride in 10cm</a:t>
            </a:r>
            <a:r>
              <a:rPr lang="en-GB" sz="1000" baseline="30000" dirty="0">
                <a:solidFill>
                  <a:prstClr val="black"/>
                </a:solidFill>
                <a:latin typeface="Comic Sans MS" pitchFamily="66" charset="0"/>
              </a:rPr>
              <a:t>3</a:t>
            </a:r>
            <a:r>
              <a:rPr lang="en-GB" sz="1000" dirty="0">
                <a:solidFill>
                  <a:prstClr val="black"/>
                </a:solidFill>
                <a:latin typeface="Comic Sans MS" pitchFamily="66" charset="0"/>
              </a:rPr>
              <a:t> of solution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5" name="Text Box 17">
            <a:extLst>
              <a:ext uri="{FF2B5EF4-FFF2-40B4-BE49-F238E27FC236}">
                <a16:creationId xmlns:a16="http://schemas.microsoft.com/office/drawing/2014/main" id="{7938DDE8-C0CD-44A7-B42E-91FEC302D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0118" y="2665189"/>
            <a:ext cx="4978431" cy="1941858"/>
          </a:xfrm>
          <a:prstGeom prst="roundRect">
            <a:avLst>
              <a:gd name="adj" fmla="val 4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In an experiment to determine the empirical formula of magnesium oxide, 0.63g of magnesium combined with 0.42g of oxygen.                                                           </a:t>
            </a:r>
            <a:r>
              <a:rPr lang="en-GB" sz="1000" dirty="0">
                <a:solidFill>
                  <a:prstClr val="black"/>
                </a:solidFill>
                <a:latin typeface="Comic Sans MS" pitchFamily="66" charset="0"/>
              </a:rPr>
              <a:t>Calculate the empirical formula of the magnesium oxide.                                                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Relative atomic masses: Mg = 2</a:t>
            </a:r>
            <a:r>
              <a:rPr lang="en-GB" sz="1000" dirty="0">
                <a:solidFill>
                  <a:prstClr val="black"/>
                </a:solidFill>
                <a:latin typeface="Comic Sans MS" pitchFamily="66" charset="0"/>
              </a:rPr>
              <a:t>4, O = 16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6" name="Text Box 19">
            <a:extLst>
              <a:ext uri="{FF2B5EF4-FFF2-40B4-BE49-F238E27FC236}">
                <a16:creationId xmlns:a16="http://schemas.microsoft.com/office/drawing/2014/main" id="{93A05809-9005-4142-811B-DA1337FCD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8016" y="468780"/>
            <a:ext cx="4610494" cy="2133362"/>
          </a:xfrm>
          <a:prstGeom prst="roundRect">
            <a:avLst>
              <a:gd name="adj" fmla="val 3721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14.3g of an oxide of copper contained 12.7g of copper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Calculate the empirical formula of this oxide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Relative atomic masses: Cu = 63.5, O = 16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  <a:sym typeface="Wingdings" pitchFamily="2" charset="2"/>
            </a:endParaRPr>
          </a:p>
          <a:p>
            <a:pPr marL="0" marR="0" lvl="0" indent="0" algn="ctr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  <a:sym typeface="Wingdings" pitchFamily="2" charset="2"/>
              </a:rPr>
              <a:t>Cu		O</a:t>
            </a: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629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9AD9B0F-98BE-4509-BF88-730E44DC49D2}"/>
              </a:ext>
            </a:extLst>
          </p:cNvPr>
          <p:cNvCxnSpPr>
            <a:cxnSpLocks/>
          </p:cNvCxnSpPr>
          <p:nvPr/>
        </p:nvCxnSpPr>
        <p:spPr>
          <a:xfrm>
            <a:off x="5816302" y="1127168"/>
            <a:ext cx="0" cy="14430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CEED1059-A45F-4424-889D-67CB2435D7C9}"/>
              </a:ext>
            </a:extLst>
          </p:cNvPr>
          <p:cNvSpPr txBox="1"/>
          <p:nvPr/>
        </p:nvSpPr>
        <p:spPr>
          <a:xfrm>
            <a:off x="3090072" y="1246752"/>
            <a:ext cx="10583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62955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Mass:</a:t>
            </a:r>
          </a:p>
          <a:p>
            <a:pPr marL="0" marR="0" lvl="0" indent="0" algn="l" defTabSz="962955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Mr:</a:t>
            </a:r>
          </a:p>
          <a:p>
            <a:pPr marL="0" marR="0" lvl="0" indent="0" algn="l" defTabSz="962955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Moles:</a:t>
            </a:r>
          </a:p>
          <a:p>
            <a:pPr marL="0" marR="0" lvl="0" indent="0" algn="l" defTabSz="962955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Ratio:</a:t>
            </a:r>
          </a:p>
          <a:p>
            <a:pPr marL="0" marR="0" lvl="0" indent="0" algn="l" defTabSz="962955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Empirical formula:</a:t>
            </a:r>
          </a:p>
        </p:txBody>
      </p:sp>
      <p:sp>
        <p:nvSpPr>
          <p:cNvPr id="47" name="Text Box 17">
            <a:extLst>
              <a:ext uri="{FF2B5EF4-FFF2-40B4-BE49-F238E27FC236}">
                <a16:creationId xmlns:a16="http://schemas.microsoft.com/office/drawing/2014/main" id="{CB43B232-130F-403A-B3CE-DDE17A1F4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0677" y="2665189"/>
            <a:ext cx="1733823" cy="4209325"/>
          </a:xfrm>
          <a:prstGeom prst="roundRect">
            <a:avLst>
              <a:gd name="adj" fmla="val 4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r>
              <a:rPr lang="en-GB" sz="1000" b="1" dirty="0">
                <a:latin typeface="Comic Sans MS" panose="030F0702030302020204" pitchFamily="66" charset="0"/>
              </a:rPr>
              <a:t>[H] </a:t>
            </a:r>
            <a:r>
              <a:rPr lang="en-GB" sz="1000" dirty="0">
                <a:latin typeface="Comic Sans MS" panose="030F0702030302020204" pitchFamily="66" charset="0"/>
              </a:rPr>
              <a:t>34.5g of nitrogen dioxide is provided in a sample.  </a:t>
            </a:r>
          </a:p>
          <a:p>
            <a:r>
              <a:rPr lang="en-GB" sz="1000" dirty="0">
                <a:latin typeface="Comic Sans MS" panose="030F0702030302020204" pitchFamily="66" charset="0"/>
              </a:rPr>
              <a:t>Calculate the number of </a:t>
            </a:r>
            <a:r>
              <a:rPr lang="en-GB" sz="1000" dirty="0" smtClean="0">
                <a:latin typeface="Comic Sans MS" panose="030F0702030302020204" pitchFamily="66" charset="0"/>
              </a:rPr>
              <a:t>nitrogen</a:t>
            </a:r>
            <a:r>
              <a:rPr lang="en-GB" sz="1000" dirty="0" smtClean="0">
                <a:latin typeface="Comic Sans MS" panose="030F0702030302020204" pitchFamily="66" charset="0"/>
              </a:rPr>
              <a:t> </a:t>
            </a:r>
            <a:r>
              <a:rPr lang="en-GB" sz="1000" dirty="0">
                <a:latin typeface="Comic Sans MS" panose="030F0702030302020204" pitchFamily="66" charset="0"/>
              </a:rPr>
              <a:t>dioxide molecules, NO</a:t>
            </a:r>
            <a:r>
              <a:rPr lang="en-GB" sz="1000" baseline="-25000" dirty="0">
                <a:latin typeface="Comic Sans MS" panose="030F0702030302020204" pitchFamily="66" charset="0"/>
              </a:rPr>
              <a:t>2</a:t>
            </a:r>
            <a:r>
              <a:rPr lang="en-GB" sz="1000" dirty="0">
                <a:latin typeface="Comic Sans MS" panose="030F0702030302020204" pitchFamily="66" charset="0"/>
              </a:rPr>
              <a:t>, in this sample. </a:t>
            </a:r>
          </a:p>
          <a:p>
            <a:r>
              <a:rPr lang="en-GB" sz="1000" dirty="0">
                <a:latin typeface="Comic Sans MS" panose="030F0702030302020204" pitchFamily="66" charset="0"/>
              </a:rPr>
              <a:t>(relative atomic masses: O = 16.0, </a:t>
            </a:r>
            <a:r>
              <a:rPr lang="en-GB" sz="1000" dirty="0" smtClean="0">
                <a:latin typeface="Comic Sans MS" panose="030F0702030302020204" pitchFamily="66" charset="0"/>
              </a:rPr>
              <a:t>N </a:t>
            </a:r>
            <a:r>
              <a:rPr lang="en-GB" sz="1000" dirty="0" smtClean="0">
                <a:latin typeface="Comic Sans MS" panose="030F0702030302020204" pitchFamily="66" charset="0"/>
              </a:rPr>
              <a:t>= 14;                                                            </a:t>
            </a:r>
            <a:r>
              <a:rPr lang="en-GB" sz="1000" dirty="0">
                <a:latin typeface="Comic Sans MS" panose="030F0702030302020204" pitchFamily="66" charset="0"/>
              </a:rPr>
              <a:t>Avogadro constant = 6.02 × 10</a:t>
            </a:r>
            <a:r>
              <a:rPr lang="en-GB" sz="1000" baseline="30000" dirty="0">
                <a:latin typeface="Comic Sans MS" panose="030F0702030302020204" pitchFamily="66" charset="0"/>
              </a:rPr>
              <a:t>23</a:t>
            </a:r>
            <a:r>
              <a:rPr lang="en-GB" sz="1000" dirty="0">
                <a:latin typeface="Comic Sans MS" panose="030F0702030302020204" pitchFamily="66" charset="0"/>
              </a:rPr>
              <a:t>  </a:t>
            </a:r>
            <a:r>
              <a:rPr lang="en-GB" sz="1000" dirty="0" err="1">
                <a:latin typeface="Comic Sans MS" panose="030F0702030302020204" pitchFamily="66" charset="0"/>
              </a:rPr>
              <a:t>mol</a:t>
            </a:r>
            <a:r>
              <a:rPr lang="en-GB" sz="1000" baseline="30000" dirty="0">
                <a:latin typeface="Comic Sans MS" panose="030F0702030302020204" pitchFamily="66" charset="0"/>
              </a:rPr>
              <a:t>–1</a:t>
            </a:r>
            <a:r>
              <a:rPr lang="en-GB" sz="1000" dirty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49" name="Text Box 22">
            <a:extLst>
              <a:ext uri="{FF2B5EF4-FFF2-40B4-BE49-F238E27FC236}">
                <a16:creationId xmlns:a16="http://schemas.microsoft.com/office/drawing/2014/main" id="{3BC3BE80-32A3-4962-A12A-F2A083D99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8016" y="4661646"/>
            <a:ext cx="4970534" cy="2212867"/>
          </a:xfrm>
          <a:prstGeom prst="roundRect">
            <a:avLst>
              <a:gd name="adj" fmla="val 622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solidFill>
                  <a:prstClr val="black"/>
                </a:solidFill>
                <a:latin typeface="Comic Sans MS" pitchFamily="66" charset="0"/>
              </a:rPr>
              <a:t>When calcium carbonate is heated it thermally decomposes into calcium oxide and carbon dioxide.</a:t>
            </a:r>
          </a:p>
          <a:p>
            <a:pPr algn="ctr">
              <a:spcBef>
                <a:spcPct val="50000"/>
              </a:spcBef>
            </a:pPr>
            <a:r>
              <a:rPr lang="en-GB" sz="1000" dirty="0">
                <a:solidFill>
                  <a:prstClr val="black"/>
                </a:solidFill>
                <a:latin typeface="Comic Sans MS" pitchFamily="66" charset="0"/>
              </a:rPr>
              <a:t>CaCO</a:t>
            </a:r>
            <a:r>
              <a:rPr lang="en-GB" sz="1000" baseline="-25000" dirty="0">
                <a:solidFill>
                  <a:prstClr val="black"/>
                </a:solidFill>
                <a:latin typeface="Comic Sans MS" pitchFamily="66" charset="0"/>
              </a:rPr>
              <a:t>3</a:t>
            </a:r>
            <a:r>
              <a:rPr lang="en-GB" sz="1000" dirty="0">
                <a:solidFill>
                  <a:prstClr val="black"/>
                </a:solidFill>
                <a:latin typeface="Comic Sans MS" pitchFamily="66" charset="0"/>
              </a:rPr>
              <a:t>   </a:t>
            </a:r>
            <a:r>
              <a:rPr lang="en-GB" sz="1000" dirty="0">
                <a:solidFill>
                  <a:prstClr val="black"/>
                </a:solidFill>
                <a:latin typeface="Comic Sans MS" pitchFamily="66" charset="0"/>
                <a:sym typeface="Wingdings" panose="05000000000000000000" pitchFamily="2" charset="2"/>
              </a:rPr>
              <a:t>   </a:t>
            </a:r>
            <a:r>
              <a:rPr lang="en-GB" sz="1000" dirty="0" err="1">
                <a:solidFill>
                  <a:prstClr val="black"/>
                </a:solidFill>
                <a:latin typeface="Comic Sans MS" pitchFamily="66" charset="0"/>
                <a:sym typeface="Wingdings" panose="05000000000000000000" pitchFamily="2" charset="2"/>
              </a:rPr>
              <a:t>CaO</a:t>
            </a:r>
            <a:r>
              <a:rPr lang="en-GB" sz="1000" dirty="0">
                <a:solidFill>
                  <a:prstClr val="black"/>
                </a:solidFill>
                <a:latin typeface="Comic Sans MS" pitchFamily="66" charset="0"/>
                <a:sym typeface="Wingdings" panose="05000000000000000000" pitchFamily="2" charset="2"/>
              </a:rPr>
              <a:t>   +   CO</a:t>
            </a:r>
            <a:r>
              <a:rPr lang="en-GB" sz="1000" baseline="-25000" dirty="0">
                <a:solidFill>
                  <a:prstClr val="black"/>
                </a:solidFill>
                <a:latin typeface="Comic Sans MS" pitchFamily="66" charset="0"/>
                <a:sym typeface="Wingdings" panose="05000000000000000000" pitchFamily="2" charset="2"/>
              </a:rPr>
              <a:t>2</a:t>
            </a:r>
            <a:endParaRPr lang="en-GB" sz="1000" baseline="-25000" dirty="0">
              <a:solidFill>
                <a:prstClr val="black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GB" sz="1000" dirty="0">
                <a:solidFill>
                  <a:prstClr val="black"/>
                </a:solidFill>
                <a:latin typeface="Comic Sans MS" pitchFamily="66" charset="0"/>
              </a:rPr>
              <a:t>Calculate the maximum mass of calcium oxide that could be formed from 1.5 g of calcium carbonate.</a:t>
            </a:r>
          </a:p>
          <a:p>
            <a:pPr>
              <a:spcBef>
                <a:spcPct val="50000"/>
              </a:spcBef>
            </a:pPr>
            <a:r>
              <a:rPr lang="en-GB" sz="1000" dirty="0">
                <a:solidFill>
                  <a:prstClr val="black"/>
                </a:solidFill>
                <a:latin typeface="Comic Sans MS" pitchFamily="66" charset="0"/>
              </a:rPr>
              <a:t>(relative masses: Ca = 40, C = 12, O = 16)</a:t>
            </a:r>
          </a:p>
          <a:p>
            <a:pPr>
              <a:spcBef>
                <a:spcPct val="50000"/>
              </a:spcBef>
            </a:pPr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GB" sz="1000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50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1"/>
          <p:cNvSpPr/>
          <p:nvPr/>
        </p:nvSpPr>
        <p:spPr>
          <a:xfrm>
            <a:off x="71427" y="72082"/>
            <a:ext cx="9704420" cy="377826"/>
          </a:xfrm>
          <a:prstGeom prst="roundRect">
            <a:avLst>
              <a:gd name="adj" fmla="val 45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8191777" y="3"/>
            <a:ext cx="151264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059" name="Text Box 18"/>
          <p:cNvSpPr txBox="1">
            <a:spLocks noChangeArrowheads="1"/>
          </p:cNvSpPr>
          <p:nvPr/>
        </p:nvSpPr>
        <p:spPr bwMode="auto">
          <a:xfrm>
            <a:off x="34812" y="80576"/>
            <a:ext cx="98139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STATES OF MATTER</a:t>
            </a:r>
          </a:p>
        </p:txBody>
      </p:sp>
      <p:sp>
        <p:nvSpPr>
          <p:cNvPr id="2061" name="Text Box 65"/>
          <p:cNvSpPr txBox="1">
            <a:spLocks noChangeArrowheads="1"/>
          </p:cNvSpPr>
          <p:nvPr/>
        </p:nvSpPr>
        <p:spPr bwMode="auto">
          <a:xfrm>
            <a:off x="36544" y="533006"/>
            <a:ext cx="3198150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Draw a diagram to represent the arrangement of particles in a solid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Describe the arrangement, movement and the relative energy of the particles in a solid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What is the name of the process where a solid turns </a:t>
            </a: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into a liquid?</a:t>
            </a:r>
            <a:endParaRPr kumimoji="0" lang="en-GB" altLang="en-US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What happens to the arrangement, movement and energy of the particles during this conversion?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2062" name="AutoShape 66"/>
          <p:cNvSpPr>
            <a:spLocks noChangeArrowheads="1"/>
          </p:cNvSpPr>
          <p:nvPr/>
        </p:nvSpPr>
        <p:spPr bwMode="auto">
          <a:xfrm>
            <a:off x="55662" y="518326"/>
            <a:ext cx="3198150" cy="6349586"/>
          </a:xfrm>
          <a:prstGeom prst="roundRect">
            <a:avLst>
              <a:gd name="adj" fmla="val 3088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0" name="AutoShape 66">
            <a:extLst>
              <a:ext uri="{FF2B5EF4-FFF2-40B4-BE49-F238E27FC236}">
                <a16:creationId xmlns:a16="http://schemas.microsoft.com/office/drawing/2014/main" id="{E5C63AEA-A3EC-44EF-BAF6-C7C885C18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6702" y="518326"/>
            <a:ext cx="3229680" cy="6349586"/>
          </a:xfrm>
          <a:prstGeom prst="roundRect">
            <a:avLst>
              <a:gd name="adj" fmla="val 3088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" name="AutoShape 66">
            <a:extLst>
              <a:ext uri="{FF2B5EF4-FFF2-40B4-BE49-F238E27FC236}">
                <a16:creationId xmlns:a16="http://schemas.microsoft.com/office/drawing/2014/main" id="{D3E1C20C-B274-4B6D-BD61-95DA8399B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8390" y="533006"/>
            <a:ext cx="3229680" cy="6334906"/>
          </a:xfrm>
          <a:prstGeom prst="roundRect">
            <a:avLst>
              <a:gd name="adj" fmla="val 3088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2454522-937B-4907-BE21-E25EA2D7BE5B}"/>
              </a:ext>
            </a:extLst>
          </p:cNvPr>
          <p:cNvSpPr/>
          <p:nvPr/>
        </p:nvSpPr>
        <p:spPr>
          <a:xfrm>
            <a:off x="1063774" y="998736"/>
            <a:ext cx="1152128" cy="96334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 Box 65">
            <a:extLst>
              <a:ext uri="{FF2B5EF4-FFF2-40B4-BE49-F238E27FC236}">
                <a16:creationId xmlns:a16="http://schemas.microsoft.com/office/drawing/2014/main" id="{A20F736D-756D-4304-995C-872CBF30A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3613" y="533006"/>
            <a:ext cx="3198150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Draw a diagram to represent the arrangement of particles in a liquid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Describe the arrangement, movement and the relative energy of the particles in a liquid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What is the name of the process where a </a:t>
            </a: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liquid</a:t>
            </a:r>
            <a:r>
              <a:rPr kumimoji="0" lang="en-GB" altLang="en-US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turns </a:t>
            </a: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into a gas?</a:t>
            </a:r>
            <a:endParaRPr kumimoji="0" lang="en-GB" altLang="en-US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What happens to the arrangement, movement and energy of the particles during this conversion?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60929BDD-60A0-45E7-AD67-04EB7092DFF3}"/>
              </a:ext>
            </a:extLst>
          </p:cNvPr>
          <p:cNvSpPr/>
          <p:nvPr/>
        </p:nvSpPr>
        <p:spPr>
          <a:xfrm>
            <a:off x="4320843" y="998736"/>
            <a:ext cx="1152128" cy="96334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 Box 65">
            <a:extLst>
              <a:ext uri="{FF2B5EF4-FFF2-40B4-BE49-F238E27FC236}">
                <a16:creationId xmlns:a16="http://schemas.microsoft.com/office/drawing/2014/main" id="{7789037B-F4B1-427F-A300-9D6271994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8390" y="533006"/>
            <a:ext cx="3198150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Draw a diagram to represent the arrangement of particles in a gas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Describe the arrangement, movement and the relative energy of the particles in a gas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en-US" sz="1000" dirty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What is the name of the process where a gas turns </a:t>
            </a:r>
            <a:r>
              <a:rPr lang="en-GB" altLang="en-US" sz="1000" dirty="0">
                <a:solidFill>
                  <a:prstClr val="black"/>
                </a:solidFill>
                <a:latin typeface="Comic Sans MS" pitchFamily="66" charset="0"/>
                <a:cs typeface="Arial" charset="0"/>
              </a:rPr>
              <a:t>into a liquid?</a:t>
            </a:r>
            <a:endParaRPr kumimoji="0" lang="en-GB" altLang="en-US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What happens to the arrangement, movement and energy of the particles during this conversion?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C1CA12D1-696E-4840-BA68-B75B6873BFCB}"/>
              </a:ext>
            </a:extLst>
          </p:cNvPr>
          <p:cNvSpPr/>
          <p:nvPr/>
        </p:nvSpPr>
        <p:spPr>
          <a:xfrm>
            <a:off x="7615713" y="998736"/>
            <a:ext cx="1152128" cy="96334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063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3256</Words>
  <Application>Microsoft Office PowerPoint</Application>
  <PresentationFormat>Custom</PresentationFormat>
  <Paragraphs>992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Arial</vt:lpstr>
      <vt:lpstr>Calibri</vt:lpstr>
      <vt:lpstr>Comic Sans MS</vt:lpstr>
      <vt:lpstr>Times New Roman</vt:lpstr>
      <vt:lpstr>Wingdings</vt:lpstr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John Madejski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Porter</dc:creator>
  <cp:lastModifiedBy>Amy Cooke</cp:lastModifiedBy>
  <cp:revision>137</cp:revision>
  <cp:lastPrinted>2018-02-19T06:56:42Z</cp:lastPrinted>
  <dcterms:created xsi:type="dcterms:W3CDTF">2013-02-22T17:09:38Z</dcterms:created>
  <dcterms:modified xsi:type="dcterms:W3CDTF">2018-03-13T11:47:05Z</dcterms:modified>
</cp:coreProperties>
</file>